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60" r:id="rId5"/>
    <p:sldId id="261" r:id="rId6"/>
    <p:sldId id="262" r:id="rId7"/>
    <p:sldId id="263" r:id="rId8"/>
    <p:sldId id="288" r:id="rId9"/>
    <p:sldId id="264" r:id="rId10"/>
    <p:sldId id="287" r:id="rId11"/>
    <p:sldId id="290" r:id="rId12"/>
    <p:sldId id="291" r:id="rId13"/>
    <p:sldId id="292" r:id="rId14"/>
    <p:sldId id="293" r:id="rId15"/>
    <p:sldId id="294" r:id="rId16"/>
    <p:sldId id="295" r:id="rId17"/>
    <p:sldId id="296" r:id="rId18"/>
    <p:sldId id="289" r:id="rId19"/>
    <p:sldId id="266" r:id="rId20"/>
    <p:sldId id="265" r:id="rId21"/>
    <p:sldId id="268" r:id="rId22"/>
    <p:sldId id="297" r:id="rId23"/>
    <p:sldId id="298" r:id="rId24"/>
    <p:sldId id="276" r:id="rId25"/>
    <p:sldId id="277" r:id="rId26"/>
    <p:sldId id="278" r:id="rId27"/>
    <p:sldId id="279" r:id="rId28"/>
    <p:sldId id="299" r:id="rId29"/>
    <p:sldId id="300" r:id="rId30"/>
    <p:sldId id="301" r:id="rId31"/>
    <p:sldId id="302" r:id="rId32"/>
    <p:sldId id="285" r:id="rId33"/>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8" d="100"/>
          <a:sy n="128" d="100"/>
        </p:scale>
        <p:origin x="-128" y="-11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1143000" y="685800"/>
            <a:ext cx="4572000" cy="3429000"/>
          </a:xfrm>
          <a:prstGeom prst="rect">
            <a:avLst/>
          </a:prstGeom>
        </p:spPr>
        <p:txBody>
          <a:bodyPr/>
          <a:lstStyle/>
          <a:p>
            <a:endParaRPr/>
          </a:p>
        </p:txBody>
      </p:sp>
      <p:sp>
        <p:nvSpPr>
          <p:cNvPr id="176" name="Shape 17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322896732"/>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47" name="Shape 147"/>
          <p:cNvSpPr/>
          <p:nvPr/>
        </p:nvSpPr>
        <p:spPr>
          <a:xfrm>
            <a:off x="458787" y="487362"/>
            <a:ext cx="8448676" cy="1"/>
          </a:xfrm>
          <a:prstGeom prst="line">
            <a:avLst/>
          </a:prstGeom>
          <a:ln w="3175">
            <a:solidFill>
              <a:srgbClr val="000000"/>
            </a:solidFill>
            <a:miter/>
          </a:ln>
        </p:spPr>
        <p:txBody>
          <a:bodyPr lIns="45719" rIns="45719"/>
          <a:lstStyle/>
          <a:p>
            <a:pPr algn="l" defTabSz="457200">
              <a:defRPr sz="1200" b="0">
                <a:uFillTx/>
              </a:defRPr>
            </a:pPr>
            <a:endParaRPr/>
          </a:p>
        </p:txBody>
      </p:sp>
      <p:sp>
        <p:nvSpPr>
          <p:cNvPr id="148" name="Shape 148"/>
          <p:cNvSpPr/>
          <p:nvPr/>
        </p:nvSpPr>
        <p:spPr>
          <a:xfrm>
            <a:off x="458787" y="908050"/>
            <a:ext cx="8448676" cy="0"/>
          </a:xfrm>
          <a:prstGeom prst="line">
            <a:avLst/>
          </a:prstGeom>
          <a:ln w="3175">
            <a:solidFill>
              <a:srgbClr val="000000"/>
            </a:solidFill>
            <a:miter/>
          </a:ln>
        </p:spPr>
        <p:txBody>
          <a:bodyPr lIns="45719" rIns="45719"/>
          <a:lstStyle/>
          <a:p>
            <a:pPr algn="l" defTabSz="457200">
              <a:defRPr sz="1200" b="0">
                <a:uFillTx/>
              </a:defRPr>
            </a:pPr>
            <a:endParaRPr/>
          </a:p>
        </p:txBody>
      </p:sp>
      <p:sp>
        <p:nvSpPr>
          <p:cNvPr id="149" name="Shape 149"/>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50" name="Shape 150"/>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latin typeface="News706 BT"/>
                <a:ea typeface="News706 BT"/>
                <a:cs typeface="News706 BT"/>
                <a:sym typeface="News706 BT"/>
              </a:defRPr>
            </a:lvl1pPr>
            <a:lvl2pPr marL="0" indent="329138" defTabSz="914400">
              <a:lnSpc>
                <a:spcPts val="2400"/>
              </a:lnSpc>
              <a:buSzTx/>
              <a:buNone/>
              <a:defRPr sz="2000" b="0">
                <a:solidFill>
                  <a:srgbClr val="000000"/>
                </a:solidFill>
                <a:uFillTx/>
                <a:latin typeface="News706 BT"/>
                <a:ea typeface="News706 BT"/>
                <a:cs typeface="News706 BT"/>
                <a:sym typeface="News706 BT"/>
              </a:defRPr>
            </a:lvl2pPr>
            <a:lvl3pPr marL="0" indent="658277" defTabSz="914400">
              <a:lnSpc>
                <a:spcPts val="2400"/>
              </a:lnSpc>
              <a:buSzTx/>
              <a:buNone/>
              <a:defRPr sz="2000" b="0">
                <a:solidFill>
                  <a:srgbClr val="000000"/>
                </a:solidFill>
                <a:uFillTx/>
                <a:latin typeface="News706 BT"/>
                <a:ea typeface="News706 BT"/>
                <a:cs typeface="News706 BT"/>
                <a:sym typeface="News706 BT"/>
              </a:defRPr>
            </a:lvl3pPr>
            <a:lvl4pPr marL="0" indent="987415" defTabSz="914400">
              <a:lnSpc>
                <a:spcPts val="2400"/>
              </a:lnSpc>
              <a:buSzTx/>
              <a:buNone/>
              <a:defRPr sz="2000" b="0">
                <a:solidFill>
                  <a:srgbClr val="000000"/>
                </a:solidFill>
                <a:uFillTx/>
                <a:latin typeface="News706 BT"/>
                <a:ea typeface="News706 BT"/>
                <a:cs typeface="News706 BT"/>
                <a:sym typeface="News706 BT"/>
              </a:defRPr>
            </a:lvl4pPr>
            <a:lvl5pPr marL="0" indent="1316552" defTabSz="914400">
              <a:lnSpc>
                <a:spcPts val="2400"/>
              </a:lnSpc>
              <a:buSzTx/>
              <a:buNone/>
              <a:defRPr sz="2000" b="0">
                <a:solidFill>
                  <a:srgbClr val="000000"/>
                </a:solidFill>
                <a:uFillTx/>
                <a:latin typeface="News706 BT"/>
                <a:ea typeface="News706 BT"/>
                <a:cs typeface="News706 BT"/>
                <a:sym typeface="News706 BT"/>
              </a:defRPr>
            </a:lvl5pPr>
          </a:lstStyle>
          <a:p>
            <a:r>
              <a:t>Body Level One</a:t>
            </a:r>
          </a:p>
          <a:p>
            <a:pPr lvl="1"/>
            <a:r>
              <a:t>Body Level Two</a:t>
            </a:r>
          </a:p>
          <a:p>
            <a:pPr lvl="2"/>
            <a:r>
              <a:t>Body Level Three</a:t>
            </a:r>
          </a:p>
          <a:p>
            <a:pPr lvl="3"/>
            <a:r>
              <a:t>Body Level Four</a:t>
            </a:r>
          </a:p>
          <a:p>
            <a:pPr lvl="4"/>
            <a:r>
              <a:t>Body Level Five</a:t>
            </a:r>
          </a:p>
        </p:txBody>
      </p:sp>
      <p:sp>
        <p:nvSpPr>
          <p:cNvPr id="151" name="Shape 151"/>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67" name="Shape 167"/>
          <p:cNvSpPr>
            <a:spLocks noGrp="1"/>
          </p:cNvSpPr>
          <p:nvPr>
            <p:ph type="title"/>
          </p:nvPr>
        </p:nvSpPr>
        <p:spPr>
          <a:xfrm>
            <a:off x="1689794" y="136921"/>
            <a:ext cx="5983487" cy="1163837"/>
          </a:xfrm>
          <a:prstGeom prst="rect">
            <a:avLst/>
          </a:prstGeom>
        </p:spPr>
        <p:txBody>
          <a:bodyPr lIns="27384" tIns="27384" rIns="27384" bIns="27384" anchor="ctr">
            <a:normAutofit/>
          </a:bodyPr>
          <a:lstStyle>
            <a:lvl1pPr algn="ctr">
              <a:lnSpc>
                <a:spcPct val="100000"/>
              </a:lnSpc>
              <a:defRPr sz="4200" b="0">
                <a:uFillTx/>
                <a:latin typeface="Helvetica Light"/>
                <a:ea typeface="Helvetica Light"/>
                <a:cs typeface="Helvetica Light"/>
                <a:sym typeface="Helvetica Light"/>
              </a:defRPr>
            </a:lvl1pPr>
          </a:lstStyle>
          <a:p>
            <a:r>
              <a:t>Title Text</a:t>
            </a:r>
          </a:p>
        </p:txBody>
      </p:sp>
      <p:sp>
        <p:nvSpPr>
          <p:cNvPr id="168" name="Shape 168"/>
          <p:cNvSpPr>
            <a:spLocks noGrp="1"/>
          </p:cNvSpPr>
          <p:nvPr>
            <p:ph type="body" idx="1"/>
          </p:nvPr>
        </p:nvSpPr>
        <p:spPr>
          <a:xfrm>
            <a:off x="1689794" y="1396603"/>
            <a:ext cx="5983487" cy="3388817"/>
          </a:xfrm>
          <a:prstGeom prst="rect">
            <a:avLst/>
          </a:prstGeom>
        </p:spPr>
        <p:txBody>
          <a:bodyPr lIns="27384" tIns="27384" rIns="27384" bIns="27384" anchor="ctr">
            <a:normAutofit/>
          </a:bodyPr>
          <a:lstStyle>
            <a:lvl1pPr marL="233947" indent="-233947">
              <a:lnSpc>
                <a:spcPct val="100000"/>
              </a:lnSpc>
              <a:spcBef>
                <a:spcPts val="4200"/>
              </a:spcBef>
              <a:buSzPct val="75000"/>
              <a:buChar char="•"/>
              <a:defRPr sz="2000" b="0">
                <a:uFillTx/>
                <a:latin typeface="Helvetica Light"/>
                <a:ea typeface="Helvetica Light"/>
                <a:cs typeface="Helvetica Light"/>
                <a:sym typeface="Helvetica Light"/>
              </a:defRPr>
            </a:lvl1pPr>
            <a:lvl2pPr marL="678447" indent="-233947">
              <a:lnSpc>
                <a:spcPct val="100000"/>
              </a:lnSpc>
              <a:spcBef>
                <a:spcPts val="4200"/>
              </a:spcBef>
              <a:buSzPct val="75000"/>
              <a:buFontTx/>
              <a:buChar char="•"/>
              <a:defRPr sz="2000" b="0">
                <a:uFillTx/>
                <a:latin typeface="Helvetica Light"/>
                <a:ea typeface="Helvetica Light"/>
                <a:cs typeface="Helvetica Light"/>
                <a:sym typeface="Helvetica Light"/>
              </a:defRPr>
            </a:lvl2pPr>
            <a:lvl3pPr marL="1122947" indent="-233947">
              <a:lnSpc>
                <a:spcPct val="100000"/>
              </a:lnSpc>
              <a:spcBef>
                <a:spcPts val="4200"/>
              </a:spcBef>
              <a:buSzPct val="75000"/>
              <a:buFontTx/>
              <a:buChar char="•"/>
              <a:defRPr sz="2000" b="0">
                <a:uFillTx/>
                <a:latin typeface="Helvetica Light"/>
                <a:ea typeface="Helvetica Light"/>
                <a:cs typeface="Helvetica Light"/>
                <a:sym typeface="Helvetica Light"/>
              </a:defRPr>
            </a:lvl3pPr>
            <a:lvl4pPr marL="1567447" indent="-233947">
              <a:lnSpc>
                <a:spcPct val="100000"/>
              </a:lnSpc>
              <a:spcBef>
                <a:spcPts val="4200"/>
              </a:spcBef>
              <a:buSzPct val="75000"/>
              <a:buFontTx/>
              <a:buChar char="•"/>
              <a:defRPr sz="2000" b="0">
                <a:uFillTx/>
                <a:latin typeface="Helvetica Light"/>
                <a:ea typeface="Helvetica Light"/>
                <a:cs typeface="Helvetica Light"/>
                <a:sym typeface="Helvetica Light"/>
              </a:defRPr>
            </a:lvl4pPr>
            <a:lvl5pPr marL="2011947" indent="-233947">
              <a:lnSpc>
                <a:spcPct val="100000"/>
              </a:lnSpc>
              <a:spcBef>
                <a:spcPts val="4200"/>
              </a:spcBef>
              <a:buSzPct val="75000"/>
              <a:buFontTx/>
              <a:buChar char="•"/>
              <a:defRPr sz="2000" b="0">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69" name="Shape 169"/>
          <p:cNvSpPr>
            <a:spLocks noGrp="1"/>
          </p:cNvSpPr>
          <p:nvPr>
            <p:ph type="sldNum" sz="quarter" idx="2"/>
          </p:nvPr>
        </p:nvSpPr>
        <p:spPr>
          <a:xfrm>
            <a:off x="4580829" y="4990802"/>
            <a:ext cx="194571" cy="194470"/>
          </a:xfrm>
          <a:prstGeom prst="rect">
            <a:avLst/>
          </a:prstGeom>
        </p:spPr>
        <p:txBody>
          <a:bodyPr lIns="27384" tIns="27384" rIns="27384" bIns="27384"/>
          <a:lstStyle>
            <a:lvl1pPr>
              <a:defRPr sz="900" b="0">
                <a:solidFill>
                  <a:srgbClr val="FFFFFF"/>
                </a:solidFill>
                <a:uFillTx/>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networkx.readthedocs.io/en/stable/reference/algorithms.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79" name="Shape 1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8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81" name="Shape 18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smtClean="0"/>
              <a:t>Network Analysis</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networkx</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networkx</a:t>
            </a:r>
            <a:endParaRPr lang="en-US" b="0" dirty="0" smtClean="0">
              <a:latin typeface="Courier New"/>
              <a:cs typeface="Courier New"/>
            </a:endParaRPr>
          </a:p>
          <a:p>
            <a:pPr marL="40639" indent="0">
              <a:buNone/>
            </a:pPr>
            <a:r>
              <a:rPr lang="en-US" b="0" dirty="0" smtClean="0">
                <a:latin typeface="Courier New"/>
                <a:cs typeface="Courier New"/>
              </a:rPr>
              <a:t>Graph = </a:t>
            </a:r>
            <a:r>
              <a:rPr lang="en-US" b="0" dirty="0" err="1" smtClean="0">
                <a:latin typeface="Courier New"/>
                <a:cs typeface="Courier New"/>
              </a:rPr>
              <a:t>networkx.Graph</a:t>
            </a:r>
            <a:r>
              <a:rPr lang="en-US" b="0" dirty="0" smtClean="0">
                <a:latin typeface="Courier New"/>
                <a:cs typeface="Courier New"/>
              </a:rPr>
              <a:t>()</a:t>
            </a:r>
          </a:p>
          <a:p>
            <a:pPr marL="40639" indent="0">
              <a:buNone/>
            </a:pPr>
            <a:r>
              <a:rPr lang="en-US" b="0" dirty="0" err="1" smtClean="0">
                <a:latin typeface="Courier New"/>
                <a:cs typeface="Courier New"/>
              </a:rPr>
              <a:t>Graph.add_node</a:t>
            </a:r>
            <a:r>
              <a:rPr lang="en-US" b="0" dirty="0" smtClean="0">
                <a:latin typeface="Courier New"/>
                <a:cs typeface="Courier New"/>
              </a:rPr>
              <a:t>(</a:t>
            </a:r>
            <a:r>
              <a:rPr lang="en-US" b="0" dirty="0" smtClean="0">
                <a:latin typeface="Courier New"/>
                <a:cs typeface="Courier New"/>
              </a:rPr>
              <a:t>’Kirk’</a:t>
            </a:r>
            <a:r>
              <a:rPr lang="en-US" b="0" dirty="0" smtClean="0">
                <a:latin typeface="Courier New"/>
                <a:cs typeface="Courier New"/>
              </a:rPr>
              <a:t>)</a:t>
            </a:r>
          </a:p>
          <a:p>
            <a:pPr marL="40639" indent="0">
              <a:buNone/>
            </a:pPr>
            <a:r>
              <a:rPr lang="en-US" b="0" dirty="0" err="1" smtClean="0">
                <a:latin typeface="Courier New"/>
                <a:cs typeface="Courier New"/>
              </a:rPr>
              <a:t>Graph.add_node</a:t>
            </a:r>
            <a:r>
              <a:rPr lang="en-US" b="0" dirty="0" smtClean="0">
                <a:latin typeface="Courier New"/>
                <a:cs typeface="Courier New"/>
              </a:rPr>
              <a:t>(</a:t>
            </a:r>
            <a:r>
              <a:rPr lang="en-US" b="0" dirty="0" smtClean="0">
                <a:latin typeface="Courier New"/>
                <a:cs typeface="Courier New"/>
              </a:rPr>
              <a:t>’Spock’</a:t>
            </a:r>
            <a:r>
              <a:rPr lang="en-US" b="0" dirty="0" smtClean="0">
                <a:latin typeface="Courier New"/>
                <a:cs typeface="Courier New"/>
              </a:rPr>
              <a:t>)</a:t>
            </a:r>
          </a:p>
          <a:p>
            <a:pPr marL="40639" indent="0">
              <a:buNone/>
            </a:pPr>
            <a:r>
              <a:rPr lang="en-US" b="0" dirty="0" err="1" smtClean="0">
                <a:latin typeface="Courier New"/>
                <a:cs typeface="Courier New"/>
              </a:rPr>
              <a:t>Graph.add_edge</a:t>
            </a:r>
            <a:r>
              <a:rPr lang="en-US" b="0" dirty="0" smtClean="0">
                <a:latin typeface="Courier New"/>
                <a:cs typeface="Courier New"/>
              </a:rPr>
              <a:t>(</a:t>
            </a:r>
            <a:r>
              <a:rPr lang="en-US" b="0" dirty="0" smtClean="0">
                <a:latin typeface="Courier New"/>
                <a:cs typeface="Courier New"/>
              </a:rPr>
              <a:t>’Kirk’</a:t>
            </a:r>
            <a:r>
              <a:rPr lang="en-US" b="0" dirty="0" smtClean="0">
                <a:latin typeface="Courier New"/>
                <a:cs typeface="Courier New"/>
              </a:rPr>
              <a:t>,</a:t>
            </a:r>
            <a:r>
              <a:rPr lang="en-US" b="0" dirty="0">
                <a:latin typeface="Courier New"/>
                <a:cs typeface="Courier New"/>
              </a:rPr>
              <a:t> </a:t>
            </a:r>
            <a:r>
              <a:rPr lang="en-US" b="0" dirty="0" smtClean="0">
                <a:latin typeface="Courier New"/>
                <a:cs typeface="Courier New"/>
              </a:rPr>
              <a:t>’Spock’</a:t>
            </a:r>
            <a:r>
              <a:rPr lang="en-US" b="0" dirty="0" smtClean="0">
                <a:latin typeface="Courier New"/>
                <a:cs typeface="Courier New"/>
              </a:rPr>
              <a:t>)</a:t>
            </a:r>
          </a:p>
          <a:p>
            <a:pPr marL="40639" indent="0">
              <a:buNone/>
            </a:pPr>
            <a:r>
              <a:rPr lang="en-US" b="0" dirty="0">
                <a:latin typeface="Courier New"/>
                <a:cs typeface="Courier New"/>
              </a:rPr>
              <a:t>p</a:t>
            </a:r>
            <a:r>
              <a:rPr lang="en-US" b="0" dirty="0" smtClean="0">
                <a:latin typeface="Courier New"/>
                <a:cs typeface="Courier New"/>
              </a:rPr>
              <a:t>rint </a:t>
            </a:r>
            <a:r>
              <a:rPr lang="en-US" dirty="0" err="1" smtClean="0">
                <a:latin typeface="Courier New"/>
                <a:cs typeface="Courier New"/>
              </a:rPr>
              <a:t>networkx.density</a:t>
            </a:r>
            <a:r>
              <a:rPr lang="en-US" b="0" dirty="0" smtClean="0">
                <a:latin typeface="Courier New"/>
                <a:cs typeface="Courier New"/>
              </a:rPr>
              <a:t>(Graph</a:t>
            </a:r>
            <a:r>
              <a:rPr lang="en-US" b="0" dirty="0" smtClean="0">
                <a:latin typeface="Courier New"/>
                <a:cs typeface="Courier New"/>
              </a:rPr>
              <a:t>)</a:t>
            </a:r>
          </a:p>
          <a:p>
            <a:pPr marL="40639" indent="0">
              <a:buNone/>
            </a:pPr>
            <a:r>
              <a:rPr lang="en-US" b="0" dirty="0" err="1">
                <a:latin typeface="Courier New"/>
                <a:cs typeface="Courier New"/>
              </a:rPr>
              <a:t>Graph.add_node</a:t>
            </a:r>
            <a:r>
              <a:rPr lang="en-US" b="0" dirty="0">
                <a:latin typeface="Courier New"/>
                <a:cs typeface="Courier New"/>
              </a:rPr>
              <a:t>(</a:t>
            </a:r>
            <a:r>
              <a:rPr lang="en-US" b="0" dirty="0" smtClean="0">
                <a:latin typeface="Courier New"/>
                <a:cs typeface="Courier New"/>
              </a:rPr>
              <a:t>’</a:t>
            </a:r>
            <a:r>
              <a:rPr lang="en-US" b="0" dirty="0" err="1" smtClean="0">
                <a:latin typeface="Courier New"/>
                <a:cs typeface="Courier New"/>
              </a:rPr>
              <a:t>Janeway</a:t>
            </a:r>
            <a:r>
              <a:rPr lang="en-US" b="0" dirty="0" smtClean="0">
                <a:latin typeface="Courier New"/>
                <a:cs typeface="Courier New"/>
              </a:rPr>
              <a:t>’)</a:t>
            </a:r>
          </a:p>
          <a:p>
            <a:pPr marL="40639" indent="0">
              <a:buNone/>
            </a:pPr>
            <a:r>
              <a:rPr lang="en-US" b="0" dirty="0">
                <a:latin typeface="Courier New"/>
                <a:cs typeface="Courier New"/>
              </a:rPr>
              <a:t>print </a:t>
            </a:r>
            <a:r>
              <a:rPr lang="en-US" dirty="0" err="1">
                <a:latin typeface="Courier New"/>
                <a:cs typeface="Courier New"/>
              </a:rPr>
              <a:t>networkx.density</a:t>
            </a:r>
            <a:r>
              <a:rPr lang="en-US" b="0" dirty="0">
                <a:latin typeface="Courier New"/>
                <a:cs typeface="Courier New"/>
              </a:rPr>
              <a:t>(Graph</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endParaRPr lang="en-US" b="0" dirty="0">
              <a:latin typeface="Courier New"/>
              <a:cs typeface="Courier New"/>
            </a:endParaRPr>
          </a:p>
        </p:txBody>
      </p:sp>
    </p:spTree>
    <p:extLst>
      <p:ext uri="{BB962C8B-B14F-4D97-AF65-F5344CB8AC3E}">
        <p14:creationId xmlns:p14="http://schemas.microsoft.com/office/powerpoint/2010/main" val="3754810366"/>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Are there any islands?</a:t>
            </a:r>
            <a:endParaRPr lang="en-US" dirty="0"/>
          </a:p>
        </p:txBody>
      </p:sp>
      <p:sp>
        <p:nvSpPr>
          <p:cNvPr id="3" name="Text Placeholder 2"/>
          <p:cNvSpPr>
            <a:spLocks noGrp="1"/>
          </p:cNvSpPr>
          <p:nvPr>
            <p:ph type="body" idx="1"/>
          </p:nvPr>
        </p:nvSpPr>
        <p:spPr>
          <a:xfrm>
            <a:off x="468153" y="983297"/>
            <a:ext cx="8426769" cy="1251760"/>
          </a:xfrm>
        </p:spPr>
        <p:txBody>
          <a:bodyPr/>
          <a:lstStyle/>
          <a:p>
            <a:pPr marL="40639" indent="0">
              <a:buNone/>
            </a:pPr>
            <a:r>
              <a:rPr lang="en-US" b="0" dirty="0">
                <a:latin typeface="Courier New"/>
                <a:cs typeface="Courier New"/>
              </a:rPr>
              <a:t>p</a:t>
            </a:r>
            <a:r>
              <a:rPr lang="en-US" b="0" dirty="0" smtClean="0">
                <a:latin typeface="Courier New"/>
                <a:cs typeface="Courier New"/>
              </a:rPr>
              <a:t>rint list</a:t>
            </a:r>
            <a:r>
              <a:rPr lang="en-US" b="0" dirty="0">
                <a:latin typeface="Courier New"/>
                <a:cs typeface="Courier New"/>
              </a:rPr>
              <a:t>(</a:t>
            </a:r>
            <a:r>
              <a:rPr lang="en-US" b="0" dirty="0" err="1">
                <a:latin typeface="Courier New"/>
                <a:cs typeface="Courier New"/>
              </a:rPr>
              <a:t>networkx.connected_components</a:t>
            </a:r>
            <a:r>
              <a:rPr lang="en-US" b="0" dirty="0">
                <a:latin typeface="Courier New"/>
                <a:cs typeface="Courier New"/>
              </a:rPr>
              <a:t>(Trek)</a:t>
            </a:r>
            <a:r>
              <a:rPr lang="en-US" b="0" dirty="0" smtClean="0">
                <a:latin typeface="Courier New"/>
                <a:cs typeface="Courier New"/>
              </a:rPr>
              <a:t>)</a:t>
            </a:r>
          </a:p>
          <a:p>
            <a:pPr marL="40639" indent="0">
              <a:buNone/>
            </a:pPr>
            <a:r>
              <a:rPr lang="en-US" dirty="0">
                <a:latin typeface="Courier New"/>
                <a:cs typeface="Courier New"/>
              </a:rPr>
              <a:t>[set(['Kirk', 'Spock']), set(['</a:t>
            </a:r>
            <a:r>
              <a:rPr lang="en-US" dirty="0" err="1">
                <a:latin typeface="Courier New"/>
                <a:cs typeface="Courier New"/>
              </a:rPr>
              <a:t>Janeway</a:t>
            </a:r>
            <a:r>
              <a:rPr lang="en-US" dirty="0">
                <a:latin typeface="Courier New"/>
                <a:cs typeface="Courier New"/>
              </a:rPr>
              <a:t>'])]</a:t>
            </a:r>
            <a:endParaRPr lang="en-US" dirty="0">
              <a:latin typeface="Courier New"/>
              <a:cs typeface="Courier New"/>
            </a:endParaRPr>
          </a:p>
        </p:txBody>
      </p:sp>
      <p:sp>
        <p:nvSpPr>
          <p:cNvPr id="4" name="TextBox 3"/>
          <p:cNvSpPr txBox="1"/>
          <p:nvPr/>
        </p:nvSpPr>
        <p:spPr>
          <a:xfrm>
            <a:off x="468153" y="3476399"/>
            <a:ext cx="7459887" cy="11644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1"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Almost all network analysis assumes full</a:t>
            </a:r>
            <a:r>
              <a:rPr kumimoji="0" lang="en-US" sz="2300" b="0" i="1" u="none" strike="noStrike" cap="none" spc="0" normalizeH="0" dirty="0" smtClean="0">
                <a:ln>
                  <a:noFill/>
                </a:ln>
                <a:solidFill>
                  <a:srgbClr val="000000"/>
                </a:solidFill>
                <a:effectLst/>
                <a:uFill>
                  <a:solidFill>
                    <a:srgbClr val="000000"/>
                  </a:solidFill>
                </a:uFill>
                <a:latin typeface="+mn-lt"/>
                <a:ea typeface="+mj-ea"/>
                <a:cs typeface="+mj-cs"/>
                <a:sym typeface="Helvetica"/>
              </a:rPr>
              <a:t> connectivity, which might mean creating a </a:t>
            </a:r>
            <a:r>
              <a:rPr kumimoji="0" lang="en-US" sz="2300" b="0" i="1" u="none" strike="noStrike" cap="none" spc="0" normalizeH="0" dirty="0" err="1" smtClean="0">
                <a:ln>
                  <a:noFill/>
                </a:ln>
                <a:solidFill>
                  <a:srgbClr val="000000"/>
                </a:solidFill>
                <a:effectLst/>
                <a:uFill>
                  <a:solidFill>
                    <a:srgbClr val="000000"/>
                  </a:solidFill>
                </a:uFill>
                <a:latin typeface="+mn-lt"/>
                <a:ea typeface="+mj-ea"/>
                <a:cs typeface="+mj-cs"/>
                <a:sym typeface="Helvetica"/>
              </a:rPr>
              <a:t>subgraph</a:t>
            </a:r>
            <a:r>
              <a:rPr kumimoji="0" lang="en-US" sz="2300" b="0" i="1" u="none" strike="noStrike" cap="none" spc="0" normalizeH="0" dirty="0" smtClean="0">
                <a:ln>
                  <a:noFill/>
                </a:ln>
                <a:solidFill>
                  <a:srgbClr val="000000"/>
                </a:solidFill>
                <a:effectLst/>
                <a:uFill>
                  <a:solidFill>
                    <a:srgbClr val="000000"/>
                  </a:solidFill>
                </a:uFill>
                <a:latin typeface="+mn-lt"/>
                <a:ea typeface="+mj-ea"/>
                <a:cs typeface="+mj-cs"/>
                <a:sym typeface="Helvetica"/>
              </a:rPr>
              <a:t> to </a:t>
            </a:r>
            <a:r>
              <a:rPr kumimoji="0" lang="en-US" sz="2300" b="0" i="1" u="none" strike="noStrike" cap="none" spc="0" normalizeH="0" dirty="0" err="1" smtClean="0">
                <a:ln>
                  <a:noFill/>
                </a:ln>
                <a:solidFill>
                  <a:srgbClr val="000000"/>
                </a:solidFill>
                <a:effectLst/>
                <a:uFill>
                  <a:solidFill>
                    <a:srgbClr val="000000"/>
                  </a:solidFill>
                </a:uFill>
                <a:latin typeface="+mn-lt"/>
                <a:ea typeface="+mj-ea"/>
                <a:cs typeface="+mj-cs"/>
                <a:sym typeface="Helvetica"/>
              </a:rPr>
              <a:t>analyse</a:t>
            </a:r>
            <a:r>
              <a:rPr kumimoji="0" lang="en-US" sz="2300" b="0" i="1" u="none" strike="noStrike" cap="none" spc="0" normalizeH="0" dirty="0" smtClean="0">
                <a:ln>
                  <a:noFill/>
                </a:ln>
                <a:solidFill>
                  <a:srgbClr val="000000"/>
                </a:solidFill>
                <a:effectLst/>
                <a:uFill>
                  <a:solidFill>
                    <a:srgbClr val="000000"/>
                  </a:solidFill>
                </a:uFill>
                <a:latin typeface="+mn-lt"/>
                <a:ea typeface="+mj-ea"/>
                <a:cs typeface="+mj-cs"/>
                <a:sym typeface="Helvetica"/>
              </a:rPr>
              <a:t>:</a:t>
            </a:r>
          </a:p>
          <a:p>
            <a:pPr algn="l"/>
            <a:r>
              <a:rPr lang="en-US" b="0" dirty="0" err="1">
                <a:latin typeface="Courier New"/>
                <a:cs typeface="Courier New"/>
              </a:rPr>
              <a:t>n</a:t>
            </a:r>
            <a:r>
              <a:rPr lang="en-US" b="0" baseline="0" dirty="0" err="1" smtClean="0">
                <a:latin typeface="Courier New"/>
                <a:cs typeface="Courier New"/>
              </a:rPr>
              <a:t>etworkx.subgraph</a:t>
            </a:r>
            <a:r>
              <a:rPr lang="en-US" b="0" baseline="0" dirty="0" smtClean="0">
                <a:latin typeface="Courier New"/>
                <a:cs typeface="Courier New"/>
              </a:rPr>
              <a:t>(Trek, [</a:t>
            </a:r>
            <a:r>
              <a:rPr lang="en-US" dirty="0">
                <a:latin typeface="Courier New"/>
                <a:cs typeface="Courier New"/>
              </a:rPr>
              <a:t>'</a:t>
            </a:r>
            <a:r>
              <a:rPr lang="en-US" b="0" baseline="0" dirty="0" smtClean="0">
                <a:latin typeface="Courier New"/>
                <a:cs typeface="Courier New"/>
              </a:rPr>
              <a:t>Kirk</a:t>
            </a:r>
            <a:r>
              <a:rPr lang="en-US" dirty="0">
                <a:latin typeface="Courier New"/>
                <a:cs typeface="Courier New"/>
              </a:rPr>
              <a:t>'</a:t>
            </a:r>
            <a:r>
              <a:rPr lang="en-US" b="0" baseline="0" dirty="0" smtClean="0">
                <a:latin typeface="Courier New"/>
                <a:cs typeface="Courier New"/>
              </a:rPr>
              <a:t>, </a:t>
            </a:r>
            <a:r>
              <a:rPr lang="en-US" dirty="0">
                <a:latin typeface="Courier New"/>
                <a:cs typeface="Courier New"/>
              </a:rPr>
              <a:t>'</a:t>
            </a:r>
            <a:r>
              <a:rPr lang="en-US" b="0" baseline="0" dirty="0" smtClean="0">
                <a:latin typeface="Courier New"/>
                <a:cs typeface="Courier New"/>
              </a:rPr>
              <a:t>Spock</a:t>
            </a:r>
            <a:r>
              <a:rPr lang="en-US" dirty="0">
                <a:latin typeface="Courier New"/>
                <a:cs typeface="Courier New"/>
              </a:rPr>
              <a:t>'</a:t>
            </a:r>
            <a:r>
              <a:rPr lang="en-US" b="0" baseline="0" dirty="0" smtClean="0">
                <a:latin typeface="Courier New"/>
                <a:cs typeface="Courier New"/>
              </a:rPr>
              <a:t>])</a:t>
            </a:r>
            <a:endParaRPr kumimoji="0" lang="en-US" sz="23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1041281120"/>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Average clustering coefficient</a:t>
            </a:r>
            <a:endParaRPr lang="en-US" dirty="0"/>
          </a:p>
        </p:txBody>
      </p:sp>
      <p:sp>
        <p:nvSpPr>
          <p:cNvPr id="3" name="Text Placeholder 2"/>
          <p:cNvSpPr>
            <a:spLocks noGrp="1"/>
          </p:cNvSpPr>
          <p:nvPr>
            <p:ph type="body" idx="1"/>
          </p:nvPr>
        </p:nvSpPr>
        <p:spPr>
          <a:xfrm>
            <a:off x="468154" y="983297"/>
            <a:ext cx="3243602" cy="2330891"/>
          </a:xfrm>
        </p:spPr>
        <p:txBody>
          <a:bodyPr/>
          <a:lstStyle/>
          <a:p>
            <a:r>
              <a:rPr lang="en-US" b="0" dirty="0" smtClean="0">
                <a:latin typeface="+mn-lt"/>
              </a:rPr>
              <a:t>If three nodes are connected by at least two edges, what is the probability that they are connected by three?</a:t>
            </a:r>
          </a:p>
          <a:p>
            <a:r>
              <a:rPr lang="en-US" b="0" dirty="0" smtClean="0">
                <a:latin typeface="+mn-lt"/>
              </a:rPr>
              <a:t>This graph has a clustering coefficient of 0.6666666…</a:t>
            </a:r>
            <a:endParaRPr lang="en-US" b="0" dirty="0">
              <a:latin typeface="+mn-lt"/>
            </a:endParaRPr>
          </a:p>
        </p:txBody>
      </p:sp>
      <p:pic>
        <p:nvPicPr>
          <p:cNvPr id="4" name="Picture 3"/>
          <p:cNvPicPr>
            <a:picLocks noChangeAspect="1"/>
          </p:cNvPicPr>
          <p:nvPr/>
        </p:nvPicPr>
        <p:blipFill>
          <a:blip r:embed="rId2"/>
          <a:stretch>
            <a:fillRect/>
          </a:stretch>
        </p:blipFill>
        <p:spPr>
          <a:xfrm>
            <a:off x="3989976" y="1029813"/>
            <a:ext cx="5237905" cy="3488314"/>
          </a:xfrm>
          <a:prstGeom prst="rect">
            <a:avLst/>
          </a:prstGeom>
        </p:spPr>
      </p:pic>
      <p:sp>
        <p:nvSpPr>
          <p:cNvPr id="5" name="TextBox 4"/>
          <p:cNvSpPr txBox="1"/>
          <p:nvPr/>
        </p:nvSpPr>
        <p:spPr>
          <a:xfrm>
            <a:off x="588192" y="4603908"/>
            <a:ext cx="53356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000" b="0" dirty="0" err="1">
                <a:latin typeface="Courier New"/>
                <a:cs typeface="Courier New"/>
              </a:rPr>
              <a:t>networkx.average_clustering</a:t>
            </a:r>
            <a:r>
              <a:rPr lang="en-US" sz="2000" b="0" dirty="0">
                <a:latin typeface="Courier New"/>
                <a:cs typeface="Courier New"/>
              </a:rPr>
              <a:t>(graph)</a:t>
            </a:r>
            <a:endParaRPr kumimoji="0" lang="en-US" sz="2000" b="0" i="0" u="none" strike="noStrike" cap="none" spc="0" normalizeH="0" baseline="0" dirty="0">
              <a:ln>
                <a:noFill/>
              </a:ln>
              <a:solidFill>
                <a:srgbClr val="000000"/>
              </a:solidFill>
              <a:effectLst/>
              <a:uFill>
                <a:solidFill>
                  <a:srgbClr val="000000"/>
                </a:solidFill>
              </a:uFill>
              <a:latin typeface="Courier New"/>
              <a:cs typeface="Courier New"/>
              <a:sym typeface="Helvetica"/>
            </a:endParaRPr>
          </a:p>
        </p:txBody>
      </p:sp>
    </p:spTree>
    <p:extLst>
      <p:ext uri="{BB962C8B-B14F-4D97-AF65-F5344CB8AC3E}">
        <p14:creationId xmlns:p14="http://schemas.microsoft.com/office/powerpoint/2010/main" val="2039839791"/>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Average shortest path</a:t>
            </a:r>
            <a:endParaRPr lang="en-US" dirty="0"/>
          </a:p>
        </p:txBody>
      </p:sp>
      <p:sp>
        <p:nvSpPr>
          <p:cNvPr id="3" name="Text Placeholder 2"/>
          <p:cNvSpPr>
            <a:spLocks noGrp="1"/>
          </p:cNvSpPr>
          <p:nvPr>
            <p:ph type="body" idx="1"/>
          </p:nvPr>
        </p:nvSpPr>
        <p:spPr>
          <a:xfrm>
            <a:off x="468153" y="983297"/>
            <a:ext cx="8426769" cy="4030980"/>
          </a:xfrm>
        </p:spPr>
        <p:txBody>
          <a:bodyPr/>
          <a:lstStyle/>
          <a:p>
            <a:r>
              <a:rPr lang="en-US" dirty="0" smtClean="0"/>
              <a:t>Calculate the shortest path between each pair of nodes, divide by the number of pairs. (Computationally expensive)</a:t>
            </a:r>
          </a:p>
          <a:p>
            <a:endParaRPr lang="en-US" dirty="0" smtClean="0"/>
          </a:p>
          <a:p>
            <a:endParaRPr lang="en-US" dirty="0"/>
          </a:p>
          <a:p>
            <a:pPr marL="40639" indent="0">
              <a:buNone/>
            </a:pPr>
            <a:r>
              <a:rPr lang="en-US" b="0" dirty="0" err="1" smtClean="0">
                <a:latin typeface="Courier New"/>
                <a:cs typeface="Courier New"/>
              </a:rPr>
              <a:t>nx.average_shortest_path_length</a:t>
            </a:r>
            <a:r>
              <a:rPr lang="en-US" b="0" dirty="0" smtClean="0">
                <a:latin typeface="Courier New"/>
                <a:cs typeface="Courier New"/>
              </a:rPr>
              <a:t>(graph)</a:t>
            </a:r>
            <a:endParaRPr lang="en-US" b="0" dirty="0">
              <a:latin typeface="Courier New"/>
              <a:cs typeface="Courier New"/>
            </a:endParaRPr>
          </a:p>
        </p:txBody>
      </p:sp>
    </p:spTree>
    <p:extLst>
      <p:ext uri="{BB962C8B-B14F-4D97-AF65-F5344CB8AC3E}">
        <p14:creationId xmlns:p14="http://schemas.microsoft.com/office/powerpoint/2010/main" val="619556573"/>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err="1" smtClean="0"/>
              <a:t>Characterising</a:t>
            </a:r>
            <a:r>
              <a:rPr lang="en-US" dirty="0" smtClean="0"/>
              <a:t> Networks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77614340"/>
              </p:ext>
            </p:extLst>
          </p:nvPr>
        </p:nvGraphicFramePr>
        <p:xfrm>
          <a:off x="468151" y="1138981"/>
          <a:ext cx="8510948" cy="2118360"/>
        </p:xfrm>
        <a:graphic>
          <a:graphicData uri="http://schemas.openxmlformats.org/drawingml/2006/table">
            <a:tbl>
              <a:tblPr firstRow="1" firstCol="1" bandRow="1" bandCol="1">
                <a:tableStyleId>{CF821DB8-F4EB-4A41-A1BA-3FCAFE7338EE}</a:tableStyleId>
              </a:tblPr>
              <a:tblGrid>
                <a:gridCol w="1845543"/>
                <a:gridCol w="2409931"/>
                <a:gridCol w="1725181"/>
                <a:gridCol w="2530293"/>
              </a:tblGrid>
              <a:tr h="370840">
                <a:tc rowSpan="2" gridSpan="2">
                  <a:txBody>
                    <a:bodyPr/>
                    <a:lstStyle/>
                    <a:p>
                      <a:endParaRPr lang="en-US" dirty="0"/>
                    </a:p>
                  </a:txBody>
                  <a:tcPr/>
                </a:tc>
                <a:tc rowSpan="2" hMerge="1">
                  <a:txBody>
                    <a:bodyPr/>
                    <a:lstStyle/>
                    <a:p>
                      <a:endParaRPr lang="en-US" dirty="0"/>
                    </a:p>
                  </a:txBody>
                  <a:tcPr/>
                </a:tc>
                <a:tc gridSpan="2">
                  <a:txBody>
                    <a:bodyPr/>
                    <a:lstStyle/>
                    <a:p>
                      <a:r>
                        <a:rPr lang="en-US" dirty="0" smtClean="0"/>
                        <a:t>Clustering</a:t>
                      </a:r>
                      <a:r>
                        <a:rPr lang="en-US" baseline="0" dirty="0" smtClean="0"/>
                        <a:t> Coefficient</a:t>
                      </a:r>
                      <a:endParaRPr lang="en-US" dirty="0"/>
                    </a:p>
                  </a:txBody>
                  <a:tcPr/>
                </a:tc>
                <a:tc hMerge="1">
                  <a:txBody>
                    <a:bodyPr/>
                    <a:lstStyle/>
                    <a:p>
                      <a:endParaRPr lang="en-US" dirty="0"/>
                    </a:p>
                  </a:txBody>
                  <a:tcPr/>
                </a:tc>
              </a:tr>
              <a:tr h="370840">
                <a:tc gridSpan="2" vMerge="1">
                  <a:txBody>
                    <a:bodyPr/>
                    <a:lstStyle/>
                    <a:p>
                      <a:endParaRPr lang="en-US" dirty="0"/>
                    </a:p>
                  </a:txBody>
                  <a:tcPr/>
                </a:tc>
                <a:tc hMerge="1" vMerge="1">
                  <a:txBody>
                    <a:bodyPr/>
                    <a:lstStyle/>
                    <a:p>
                      <a:endParaRPr lang="en-US" dirty="0"/>
                    </a:p>
                  </a:txBody>
                  <a:tcPr/>
                </a:tc>
                <a:tc>
                  <a:txBody>
                    <a:bodyPr/>
                    <a:lstStyle/>
                    <a:p>
                      <a:r>
                        <a:rPr lang="en-US" dirty="0" smtClean="0"/>
                        <a:t>Small</a:t>
                      </a:r>
                      <a:endParaRPr lang="en-US" dirty="0"/>
                    </a:p>
                  </a:txBody>
                  <a:tcPr/>
                </a:tc>
                <a:tc>
                  <a:txBody>
                    <a:bodyPr/>
                    <a:lstStyle/>
                    <a:p>
                      <a:r>
                        <a:rPr lang="en-US" dirty="0" smtClean="0"/>
                        <a:t>Large</a:t>
                      </a:r>
                      <a:endParaRPr lang="en-US" dirty="0"/>
                    </a:p>
                  </a:txBody>
                  <a:tcPr/>
                </a:tc>
              </a:tr>
              <a:tr h="370840">
                <a:tc rowSpan="2">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dirty="0" smtClean="0"/>
                        <a:t>Average Shortest Path</a:t>
                      </a:r>
                    </a:p>
                  </a:txBody>
                  <a:tcPr/>
                </a:tc>
                <a:tc>
                  <a:txBody>
                    <a:bodyPr/>
                    <a:lstStyle/>
                    <a:p>
                      <a:r>
                        <a:rPr lang="en-US" dirty="0" smtClean="0"/>
                        <a:t>Small</a:t>
                      </a:r>
                    </a:p>
                    <a:p>
                      <a:r>
                        <a:rPr lang="en-US" dirty="0" smtClean="0"/>
                        <a:t>(around</a:t>
                      </a:r>
                      <a:r>
                        <a:rPr lang="en-US" baseline="0" dirty="0" smtClean="0"/>
                        <a:t> Log(N))</a:t>
                      </a:r>
                      <a:endParaRPr lang="en-US" dirty="0"/>
                    </a:p>
                  </a:txBody>
                  <a:tcPr/>
                </a:tc>
                <a:tc>
                  <a:txBody>
                    <a:bodyPr/>
                    <a:lstStyle/>
                    <a:p>
                      <a:r>
                        <a:rPr lang="en-US" dirty="0" smtClean="0"/>
                        <a:t>Random graph</a:t>
                      </a:r>
                      <a:endParaRPr lang="en-US" dirty="0"/>
                    </a:p>
                  </a:txBody>
                  <a:tcPr/>
                </a:tc>
                <a:tc>
                  <a:txBody>
                    <a:bodyPr/>
                    <a:lstStyle/>
                    <a:p>
                      <a:r>
                        <a:rPr lang="en-US" b="1" dirty="0" smtClean="0"/>
                        <a:t>Small world</a:t>
                      </a:r>
                      <a:endParaRPr lang="en-US" b="1" dirty="0"/>
                    </a:p>
                  </a:txBody>
                  <a:tcPr/>
                </a:tc>
              </a:tr>
              <a:tr h="370840">
                <a:tc vMerge="1">
                  <a:txBody>
                    <a:bodyPr/>
                    <a:lstStyle/>
                    <a:p>
                      <a:endParaRPr lang="en-US" dirty="0"/>
                    </a:p>
                  </a:txBody>
                  <a:tcPr/>
                </a:tc>
                <a:tc>
                  <a:txBody>
                    <a:bodyPr/>
                    <a:lstStyle/>
                    <a:p>
                      <a:r>
                        <a:rPr lang="en-US" dirty="0" smtClean="0"/>
                        <a:t>Large</a:t>
                      </a:r>
                      <a:endParaRPr lang="en-US" dirty="0"/>
                    </a:p>
                  </a:txBody>
                  <a:tcPr/>
                </a:tc>
                <a:tc>
                  <a:txBody>
                    <a:bodyPr/>
                    <a:lstStyle/>
                    <a:p>
                      <a:r>
                        <a:rPr lang="en-US" dirty="0" smtClean="0"/>
                        <a:t>Chain</a:t>
                      </a:r>
                      <a:endParaRPr lang="en-US" dirty="0"/>
                    </a:p>
                  </a:txBody>
                  <a:tcPr/>
                </a:tc>
                <a:tc>
                  <a:txBody>
                    <a:bodyPr/>
                    <a:lstStyle/>
                    <a:p>
                      <a:r>
                        <a:rPr lang="en-US" dirty="0" smtClean="0"/>
                        <a:t>Unusual</a:t>
                      </a:r>
                      <a:endParaRPr lang="en-US" dirty="0"/>
                    </a:p>
                  </a:txBody>
                  <a:tcPr/>
                </a:tc>
              </a:tr>
            </a:tbl>
          </a:graphicData>
        </a:graphic>
      </p:graphicFrame>
    </p:spTree>
    <p:extLst>
      <p:ext uri="{BB962C8B-B14F-4D97-AF65-F5344CB8AC3E}">
        <p14:creationId xmlns:p14="http://schemas.microsoft.com/office/powerpoint/2010/main" val="2251362913"/>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Small world networks</a:t>
            </a:r>
            <a:endParaRPr lang="en-US" dirty="0"/>
          </a:p>
        </p:txBody>
      </p:sp>
      <p:sp>
        <p:nvSpPr>
          <p:cNvPr id="3" name="Text Placeholder 2"/>
          <p:cNvSpPr>
            <a:spLocks noGrp="1"/>
          </p:cNvSpPr>
          <p:nvPr>
            <p:ph type="body" idx="1"/>
          </p:nvPr>
        </p:nvSpPr>
        <p:spPr/>
        <p:txBody>
          <a:bodyPr/>
          <a:lstStyle/>
          <a:p>
            <a:r>
              <a:rPr lang="en-US" b="0" dirty="0" smtClean="0">
                <a:latin typeface="+mn-lt"/>
              </a:rPr>
              <a:t>Have hubs (high degree nodes), and many low-degree nodes</a:t>
            </a:r>
          </a:p>
          <a:p>
            <a:pPr lvl="1"/>
            <a:r>
              <a:rPr lang="en-US" b="0" dirty="0" smtClean="0">
                <a:latin typeface="+mn-lt"/>
              </a:rPr>
              <a:t>More robust against failure of an individual node?</a:t>
            </a:r>
            <a:endParaRPr lang="en-US" b="0" dirty="0">
              <a:latin typeface="+mn-lt"/>
            </a:endParaRPr>
          </a:p>
          <a:p>
            <a:r>
              <a:rPr lang="en-US" b="0" dirty="0" smtClean="0">
                <a:latin typeface="+mn-lt"/>
              </a:rPr>
              <a:t>Examples:</a:t>
            </a:r>
          </a:p>
          <a:p>
            <a:pPr lvl="1"/>
            <a:r>
              <a:rPr lang="en-US" b="0" dirty="0" smtClean="0">
                <a:latin typeface="+mn-lt"/>
              </a:rPr>
              <a:t>Website navigation menus</a:t>
            </a:r>
          </a:p>
          <a:p>
            <a:pPr lvl="1"/>
            <a:r>
              <a:rPr lang="en-US" b="0" dirty="0" smtClean="0">
                <a:latin typeface="+mn-lt"/>
              </a:rPr>
              <a:t>Power grids</a:t>
            </a:r>
          </a:p>
          <a:p>
            <a:pPr lvl="1"/>
            <a:r>
              <a:rPr lang="en-US" b="0" dirty="0" smtClean="0">
                <a:latin typeface="+mn-lt"/>
              </a:rPr>
              <a:t>Telephone call graphs</a:t>
            </a:r>
          </a:p>
          <a:p>
            <a:pPr lvl="1"/>
            <a:r>
              <a:rPr lang="en-US" b="0" dirty="0" smtClean="0">
                <a:latin typeface="+mn-lt"/>
              </a:rPr>
              <a:t>Social networks</a:t>
            </a:r>
          </a:p>
          <a:p>
            <a:pPr lvl="1"/>
            <a:r>
              <a:rPr lang="en-US" b="0" dirty="0" smtClean="0">
                <a:latin typeface="+mn-lt"/>
              </a:rPr>
              <a:t>Six degrees of separation (among living people)</a:t>
            </a:r>
          </a:p>
          <a:p>
            <a:pPr lvl="1"/>
            <a:endParaRPr lang="en-US" b="0" dirty="0">
              <a:latin typeface="+mn-lt"/>
            </a:endParaRPr>
          </a:p>
          <a:p>
            <a:r>
              <a:rPr lang="en-US" b="0" i="1" dirty="0" smtClean="0">
                <a:latin typeface="+mn-lt"/>
              </a:rPr>
              <a:t>There is an effect joining clusters which is not just spatial or temporal proximity</a:t>
            </a:r>
          </a:p>
        </p:txBody>
      </p:sp>
    </p:spTree>
    <p:extLst>
      <p:ext uri="{BB962C8B-B14F-4D97-AF65-F5344CB8AC3E}">
        <p14:creationId xmlns:p14="http://schemas.microsoft.com/office/powerpoint/2010/main" val="1298448162"/>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Ultra small worlds are called “Scale Free”</a:t>
            </a:r>
            <a:endParaRPr lang="en-US" dirty="0"/>
          </a:p>
        </p:txBody>
      </p:sp>
      <p:sp>
        <p:nvSpPr>
          <p:cNvPr id="3" name="Text Placeholder 2"/>
          <p:cNvSpPr>
            <a:spLocks noGrp="1"/>
          </p:cNvSpPr>
          <p:nvPr>
            <p:ph type="body" idx="1"/>
          </p:nvPr>
        </p:nvSpPr>
        <p:spPr>
          <a:xfrm>
            <a:off x="468154" y="983297"/>
            <a:ext cx="2855868" cy="4030980"/>
          </a:xfrm>
        </p:spPr>
        <p:txBody>
          <a:bodyPr/>
          <a:lstStyle/>
          <a:p>
            <a:r>
              <a:rPr lang="en-US" b="0" dirty="0" smtClean="0">
                <a:latin typeface="+mn-lt"/>
              </a:rPr>
              <a:t>The distribution of the “degree” of a node follows a power law</a:t>
            </a:r>
          </a:p>
          <a:p>
            <a:r>
              <a:rPr lang="en-US" b="0" dirty="0" smtClean="0">
                <a:latin typeface="+mn-lt"/>
              </a:rPr>
              <a:t>E.g. double the number of connections = </a:t>
            </a:r>
            <a:r>
              <a:rPr lang="en-US" b="0" dirty="0">
                <a:latin typeface="+mn-lt"/>
              </a:rPr>
              <a:t>half as many nodes </a:t>
            </a:r>
            <a:r>
              <a:rPr lang="en-US" b="0" dirty="0" smtClean="0">
                <a:latin typeface="+mn-lt"/>
              </a:rPr>
              <a:t>have that number</a:t>
            </a:r>
          </a:p>
          <a:p>
            <a:r>
              <a:rPr lang="en-US" b="0" dirty="0" smtClean="0">
                <a:latin typeface="+mn-lt"/>
              </a:rPr>
              <a:t>Do a log-log plot and see if it looks straight</a:t>
            </a:r>
          </a:p>
          <a:p>
            <a:r>
              <a:rPr lang="en-US" b="0" dirty="0" smtClean="0">
                <a:latin typeface="+mn-lt"/>
              </a:rPr>
              <a:t>Formed by </a:t>
            </a:r>
            <a:r>
              <a:rPr lang="en-US" b="0" i="1" dirty="0" smtClean="0">
                <a:latin typeface="+mn-lt"/>
              </a:rPr>
              <a:t>preferential attachment</a:t>
            </a:r>
            <a:endParaRPr lang="en-US" b="0" dirty="0">
              <a:latin typeface="+mn-lt"/>
            </a:endParaRPr>
          </a:p>
          <a:p>
            <a:endParaRPr lang="en-US" b="0" dirty="0">
              <a:latin typeface="+mn-lt"/>
            </a:endParaRPr>
          </a:p>
        </p:txBody>
      </p:sp>
      <p:pic>
        <p:nvPicPr>
          <p:cNvPr id="4" name="Picture 3"/>
          <p:cNvPicPr>
            <a:picLocks noChangeAspect="1"/>
          </p:cNvPicPr>
          <p:nvPr/>
        </p:nvPicPr>
        <p:blipFill>
          <a:blip r:embed="rId2"/>
          <a:stretch>
            <a:fillRect/>
          </a:stretch>
        </p:blipFill>
        <p:spPr>
          <a:xfrm>
            <a:off x="3427327" y="785973"/>
            <a:ext cx="6096000" cy="4572000"/>
          </a:xfrm>
          <a:prstGeom prst="rect">
            <a:avLst/>
          </a:prstGeom>
        </p:spPr>
      </p:pic>
    </p:spTree>
    <p:extLst>
      <p:ext uri="{BB962C8B-B14F-4D97-AF65-F5344CB8AC3E}">
        <p14:creationId xmlns:p14="http://schemas.microsoft.com/office/powerpoint/2010/main" val="4273242283"/>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6122" y="-211589"/>
            <a:ext cx="7874000" cy="1016000"/>
          </a:xfrm>
        </p:spPr>
        <p:txBody>
          <a:bodyPr/>
          <a:lstStyle/>
          <a:p>
            <a:r>
              <a:rPr lang="en-US" sz="4000" dirty="0" smtClean="0"/>
              <a:t>CHARACTERISING NODES</a:t>
            </a:r>
            <a:endParaRPr lang="en-US" sz="4000" dirty="0"/>
          </a:p>
        </p:txBody>
      </p:sp>
    </p:spTree>
    <p:extLst>
      <p:ext uri="{BB962C8B-B14F-4D97-AF65-F5344CB8AC3E}">
        <p14:creationId xmlns:p14="http://schemas.microsoft.com/office/powerpoint/2010/main" val="2327834925"/>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42" name="Shape 242"/>
          <p:cNvSpPr>
            <a:spLocks noGrp="1"/>
          </p:cNvSpPr>
          <p:nvPr>
            <p:ph type="title"/>
          </p:nvPr>
        </p:nvSpPr>
        <p:spPr>
          <a:prstGeom prst="rect">
            <a:avLst/>
          </a:prstGeom>
        </p:spPr>
        <p:txBody>
          <a:bodyPr/>
          <a:lstStyle/>
          <a:p>
            <a:r>
              <a:rPr dirty="0"/>
              <a:t>WHAT ARE THE </a:t>
            </a:r>
            <a:r>
              <a:rPr lang="en-AU" dirty="0" smtClean="0"/>
              <a:t>MOST IMPORTANT NODES</a:t>
            </a:r>
            <a:r>
              <a:rPr dirty="0" smtClean="0"/>
              <a:t>?</a:t>
            </a:r>
            <a:endParaRPr dirty="0"/>
          </a:p>
        </p:txBody>
      </p:sp>
      <p:sp>
        <p:nvSpPr>
          <p:cNvPr id="243" name="Shape 243"/>
          <p:cNvSpPr>
            <a:spLocks noGrp="1"/>
          </p:cNvSpPr>
          <p:nvPr>
            <p:ph type="body" idx="1"/>
          </p:nvPr>
        </p:nvSpPr>
        <p:spPr>
          <a:prstGeom prst="rect">
            <a:avLst/>
          </a:prstGeom>
        </p:spPr>
        <p:txBody>
          <a:bodyPr/>
          <a:lstStyle/>
          <a:p>
            <a:pPr marL="342900" indent="-342900">
              <a:lnSpc>
                <a:spcPct val="100000"/>
              </a:lnSpc>
              <a:spcBef>
                <a:spcPts val="1200"/>
              </a:spcBef>
              <a:buSzTx/>
            </a:pPr>
            <a:r>
              <a:rPr dirty="0" smtClean="0"/>
              <a:t>We </a:t>
            </a:r>
            <a:r>
              <a:rPr dirty="0"/>
              <a:t>need to calculate some measures of importance (or centrality)</a:t>
            </a:r>
            <a:r>
              <a:rPr dirty="0" smtClean="0"/>
              <a:t>.</a:t>
            </a:r>
            <a:endParaRPr lang="en-AU" dirty="0" smtClean="0"/>
          </a:p>
          <a:p>
            <a:pPr marL="342900" indent="-342900">
              <a:lnSpc>
                <a:spcPct val="100000"/>
              </a:lnSpc>
              <a:spcBef>
                <a:spcPts val="1200"/>
              </a:spcBef>
              <a:buSzTx/>
            </a:pPr>
            <a:r>
              <a:rPr lang="en-AU" dirty="0" smtClean="0"/>
              <a:t>There are many options</a:t>
            </a:r>
          </a:p>
          <a:p>
            <a:pPr marL="488951" lvl="1" indent="-342900">
              <a:lnSpc>
                <a:spcPct val="100000"/>
              </a:lnSpc>
              <a:spcBef>
                <a:spcPts val="1200"/>
              </a:spcBef>
              <a:buSzTx/>
            </a:pPr>
            <a:r>
              <a:rPr lang="en-AU" dirty="0" smtClean="0"/>
              <a:t>They don’t generally agree</a:t>
            </a:r>
          </a:p>
          <a:p>
            <a:pPr marL="342900" indent="-342900">
              <a:lnSpc>
                <a:spcPct val="100000"/>
              </a:lnSpc>
              <a:spcBef>
                <a:spcPts val="1200"/>
              </a:spcBef>
              <a:buSzTx/>
            </a:pPr>
            <a:r>
              <a:rPr lang="en-AU" dirty="0" smtClean="0"/>
              <a:t>Most only work for the identifying a few important nodes, and can’t distinguish lesser-importance nodes</a:t>
            </a:r>
            <a:endParaRPr dirty="0"/>
          </a:p>
        </p:txBody>
      </p:sp>
    </p:spTree>
    <p:extLst>
      <p:ext uri="{BB962C8B-B14F-4D97-AF65-F5344CB8AC3E}">
        <p14:creationId xmlns:p14="http://schemas.microsoft.com/office/powerpoint/2010/main" val="2173960511"/>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8" name="Shape 24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9" name="Shape 24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0" name="Shape 25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1" name="Shape 25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252" name="Shape 252"/>
          <p:cNvSpPr>
            <a:spLocks noGrp="1"/>
          </p:cNvSpPr>
          <p:nvPr>
            <p:ph type="title"/>
          </p:nvPr>
        </p:nvSpPr>
        <p:spPr>
          <a:prstGeom prst="rect">
            <a:avLst/>
          </a:prstGeom>
        </p:spPr>
        <p:txBody>
          <a:bodyPr/>
          <a:lstStyle/>
          <a:p>
            <a:r>
              <a:t>WHAT ARE THE METRICS OF A GRAPH?</a:t>
            </a:r>
          </a:p>
        </p:txBody>
      </p:sp>
      <p:sp>
        <p:nvSpPr>
          <p:cNvPr id="253" name="Shape 253"/>
          <p:cNvSpPr>
            <a:spLocks noGrp="1"/>
          </p:cNvSpPr>
          <p:nvPr>
            <p:ph type="body" idx="1"/>
          </p:nvPr>
        </p:nvSpPr>
        <p:spPr>
          <a:prstGeom prst="rect">
            <a:avLst/>
          </a:prstGeom>
        </p:spPr>
        <p:txBody>
          <a:bodyPr/>
          <a:lstStyle/>
          <a:p>
            <a:pPr>
              <a:lnSpc>
                <a:spcPct val="100000"/>
              </a:lnSpc>
              <a:spcBef>
                <a:spcPts val="1200"/>
              </a:spcBef>
            </a:pPr>
            <a:r>
              <a:rPr sz="1800" dirty="0" smtClean="0">
                <a:latin typeface="+mn-lt"/>
              </a:rPr>
              <a:t>Degree </a:t>
            </a:r>
            <a:r>
              <a:rPr sz="1800" dirty="0">
                <a:latin typeface="+mn-lt"/>
              </a:rPr>
              <a:t>Centrality </a:t>
            </a:r>
            <a:r>
              <a:rPr sz="1800" b="0" dirty="0">
                <a:latin typeface="+mn-lt"/>
              </a:rPr>
              <a:t>- number of edges a node </a:t>
            </a:r>
            <a:r>
              <a:rPr sz="1800" b="0" dirty="0" smtClean="0">
                <a:latin typeface="+mn-lt"/>
              </a:rPr>
              <a:t>has</a:t>
            </a:r>
            <a:r>
              <a:rPr lang="en-AU" sz="1800" b="0" dirty="0" smtClean="0">
                <a:latin typeface="+mn-lt"/>
              </a:rPr>
              <a:t> (divided by the number of other nodes)</a:t>
            </a:r>
            <a:endParaRPr sz="1800" b="0" dirty="0">
              <a:latin typeface="+mn-lt"/>
            </a:endParaRPr>
          </a:p>
          <a:p>
            <a:pPr>
              <a:lnSpc>
                <a:spcPct val="100000"/>
              </a:lnSpc>
              <a:spcBef>
                <a:spcPts val="1200"/>
              </a:spcBef>
            </a:pPr>
            <a:r>
              <a:rPr sz="1800" dirty="0">
                <a:latin typeface="+mn-lt"/>
              </a:rPr>
              <a:t>Closeness Centrality </a:t>
            </a:r>
            <a:r>
              <a:rPr sz="1800" b="0" dirty="0">
                <a:latin typeface="+mn-lt"/>
              </a:rPr>
              <a:t>- the reciprocal of the sum of the shortest path distances from one node to all n-1 other nodes. Since the sum of distances depends on the number of nodes in the graph, closeness is normalized by the sum of minimum possible distances n-1. Higher values of closeness indicate higher centrality</a:t>
            </a:r>
          </a:p>
          <a:p>
            <a:pPr>
              <a:lnSpc>
                <a:spcPct val="100000"/>
              </a:lnSpc>
              <a:spcBef>
                <a:spcPts val="1200"/>
              </a:spcBef>
            </a:pPr>
            <a:r>
              <a:rPr sz="1800" dirty="0">
                <a:latin typeface="+mn-lt"/>
              </a:rPr>
              <a:t>Betweenness Centrality </a:t>
            </a:r>
            <a:r>
              <a:rPr sz="1800" b="0" dirty="0">
                <a:latin typeface="+mn-lt"/>
              </a:rPr>
              <a:t>- the sum of the fraction of all-pairs shortest paths that pass through the node v</a:t>
            </a:r>
          </a:p>
          <a:p>
            <a:pPr>
              <a:lnSpc>
                <a:spcPct val="100000"/>
              </a:lnSpc>
              <a:spcBef>
                <a:spcPts val="1200"/>
              </a:spcBef>
            </a:pPr>
            <a:r>
              <a:rPr sz="1800" dirty="0">
                <a:latin typeface="+mn-lt"/>
              </a:rPr>
              <a:t>Eigenvector centrality </a:t>
            </a:r>
            <a:r>
              <a:rPr sz="1800" b="0" dirty="0">
                <a:latin typeface="+mn-lt"/>
              </a:rPr>
              <a:t>- computes the centrality for a node based on the centrality of its neighbours</a:t>
            </a:r>
          </a:p>
          <a:p>
            <a:pPr>
              <a:lnSpc>
                <a:spcPct val="100000"/>
              </a:lnSpc>
              <a:spcBef>
                <a:spcPts val="1200"/>
              </a:spcBef>
            </a:pPr>
            <a:r>
              <a:rPr sz="1800" dirty="0">
                <a:latin typeface="+mn-lt"/>
              </a:rPr>
              <a:t>Page Rank </a:t>
            </a:r>
            <a:r>
              <a:rPr sz="1800" b="0" dirty="0">
                <a:latin typeface="+mn-lt"/>
              </a:rPr>
              <a:t>- count the number and quality of links to a page to determine a rough estimate of how important the website is. The underlying assumption is that more important websites are likely to receive more links from other websites</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88" name="Shape 188"/>
          <p:cNvSpPr>
            <a:spLocks noGrp="1"/>
          </p:cNvSpPr>
          <p:nvPr>
            <p:ph type="title"/>
          </p:nvPr>
        </p:nvSpPr>
        <p:spPr>
          <a:prstGeom prst="rect">
            <a:avLst/>
          </a:prstGeom>
        </p:spPr>
        <p:txBody>
          <a:bodyPr/>
          <a:lstStyle/>
          <a:p>
            <a:r>
              <a:t>AGENDA</a:t>
            </a:r>
          </a:p>
        </p:txBody>
      </p:sp>
      <p:sp>
        <p:nvSpPr>
          <p:cNvPr id="189" name="Shape 189"/>
          <p:cNvSpPr>
            <a:spLocks noGrp="1"/>
          </p:cNvSpPr>
          <p:nvPr>
            <p:ph type="body" idx="1"/>
          </p:nvPr>
        </p:nvSpPr>
        <p:spPr>
          <a:prstGeom prst="rect">
            <a:avLst/>
          </a:prstGeom>
        </p:spPr>
        <p:txBody>
          <a:bodyPr/>
          <a:lstStyle/>
          <a:p>
            <a:pPr marL="352777" indent="-352777">
              <a:buSzPct val="100000"/>
              <a:buFontTx/>
              <a:buAutoNum type="arabicPeriod"/>
            </a:pPr>
            <a:r>
              <a:rPr dirty="0" smtClean="0"/>
              <a:t>Network </a:t>
            </a:r>
            <a:r>
              <a:rPr dirty="0" smtClean="0"/>
              <a:t>Analysis</a:t>
            </a:r>
            <a:r>
              <a:rPr lang="en-AU" dirty="0" smtClean="0"/>
              <a:t> Intro</a:t>
            </a:r>
          </a:p>
          <a:p>
            <a:pPr marL="352777" indent="-352777">
              <a:buSzPct val="100000"/>
              <a:buFontTx/>
              <a:buAutoNum type="arabicPeriod"/>
            </a:pPr>
            <a:r>
              <a:rPr lang="en-AU" dirty="0" smtClean="0"/>
              <a:t>Characterising Graphs</a:t>
            </a:r>
          </a:p>
          <a:p>
            <a:pPr marL="352777" indent="-352777">
              <a:buSzPct val="100000"/>
              <a:buFontTx/>
              <a:buAutoNum type="arabicPeriod"/>
            </a:pPr>
            <a:r>
              <a:rPr lang="en-AU" dirty="0" smtClean="0"/>
              <a:t>Important Nodes</a:t>
            </a:r>
          </a:p>
          <a:p>
            <a:pPr marL="352777" indent="-352777">
              <a:buSzPct val="100000"/>
              <a:buFontTx/>
              <a:buAutoNum type="arabicPeriod"/>
            </a:pPr>
            <a:r>
              <a:rPr lang="en-AU" dirty="0" smtClean="0"/>
              <a:t>Visualising graphs</a:t>
            </a:r>
          </a:p>
          <a:p>
            <a:pPr marL="352777" indent="-352777">
              <a:buSzPct val="100000"/>
              <a:buFontTx/>
              <a:buAutoNum type="arabicPeriod"/>
            </a:pPr>
            <a:r>
              <a:rPr lang="en-AU" dirty="0" smtClean="0"/>
              <a:t>Finding communities</a:t>
            </a:r>
          </a:p>
          <a:p>
            <a:pPr marL="352777" indent="-352777">
              <a:buSzPct val="100000"/>
              <a:buFontTx/>
              <a:buAutoNum type="arabicPeriod"/>
            </a:pPr>
            <a:r>
              <a:rPr lang="en-AU" dirty="0" smtClean="0"/>
              <a:t>Everything else</a:t>
            </a:r>
            <a:endParaRPr dirty="0"/>
          </a:p>
          <a:p>
            <a:pPr marL="352777" indent="-352777">
              <a:buSzPct val="100000"/>
              <a:buFontTx/>
              <a:buAutoNum type="arabicPeriod"/>
            </a:pPr>
            <a:r>
              <a:rPr dirty="0" smtClean="0"/>
              <a:t>Lab</a:t>
            </a:r>
            <a:endParaRPr dirty="0"/>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asted-image.png"/>
          <p:cNvPicPr>
            <a:picLocks noChangeAspect="1"/>
          </p:cNvPicPr>
          <p:nvPr/>
        </p:nvPicPr>
        <p:blipFill>
          <a:blip r:embed="rId2">
            <a:extLst/>
          </a:blip>
          <a:stretch>
            <a:fillRect/>
          </a:stretch>
        </p:blipFill>
        <p:spPr>
          <a:xfrm>
            <a:off x="6110780" y="1576026"/>
            <a:ext cx="3173943" cy="3681774"/>
          </a:xfrm>
          <a:prstGeom prst="rect">
            <a:avLst/>
          </a:prstGeom>
          <a:ln w="25400"/>
        </p:spPr>
      </p:pic>
      <p:sp>
        <p:nvSpPr>
          <p:cNvPr id="2" name="Title 1"/>
          <p:cNvSpPr>
            <a:spLocks noGrp="1"/>
          </p:cNvSpPr>
          <p:nvPr>
            <p:ph type="title"/>
          </p:nvPr>
        </p:nvSpPr>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err="1" smtClean="0">
                <a:latin typeface="Courier New"/>
                <a:cs typeface="Courier New"/>
              </a:rPr>
              <a:t>networkx.degree_centrality</a:t>
            </a:r>
            <a:r>
              <a:rPr lang="en-US" b="0" dirty="0" smtClean="0">
                <a:latin typeface="Courier New"/>
                <a:cs typeface="Courier New"/>
              </a:rPr>
              <a:t>(graph)</a:t>
            </a:r>
          </a:p>
          <a:p>
            <a:pPr marL="40639" indent="0">
              <a:buNone/>
            </a:pPr>
            <a:endParaRPr lang="en-US" b="0" dirty="0" smtClean="0">
              <a:latin typeface="Courier New"/>
              <a:cs typeface="Courier New"/>
            </a:endParaRPr>
          </a:p>
          <a:p>
            <a:pPr marL="40639" indent="0">
              <a:buNone/>
            </a:pPr>
            <a:r>
              <a:rPr lang="en-US" b="0" dirty="0" err="1" smtClean="0">
                <a:latin typeface="Courier New"/>
                <a:cs typeface="Courier New"/>
              </a:rPr>
              <a:t>networkx.closeness_centrality</a:t>
            </a:r>
            <a:r>
              <a:rPr lang="en-US" b="0" dirty="0">
                <a:latin typeface="Courier New"/>
                <a:cs typeface="Courier New"/>
              </a:rPr>
              <a:t>(graph</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r>
              <a:rPr lang="en-US" b="0" dirty="0" err="1" smtClean="0">
                <a:latin typeface="Courier New"/>
                <a:cs typeface="Courier New"/>
              </a:rPr>
              <a:t>networkx.betweenness_centrality</a:t>
            </a:r>
            <a:r>
              <a:rPr lang="en-US" b="0" dirty="0">
                <a:latin typeface="Courier New"/>
                <a:cs typeface="Courier New"/>
              </a:rPr>
              <a:t>(graph)</a:t>
            </a:r>
          </a:p>
          <a:p>
            <a:pPr marL="40639" indent="0">
              <a:buNone/>
            </a:pPr>
            <a:endParaRPr lang="en-US" b="0" dirty="0">
              <a:latin typeface="Courier New"/>
              <a:cs typeface="Courier New"/>
            </a:endParaRPr>
          </a:p>
          <a:p>
            <a:pPr marL="40639" indent="0">
              <a:buNone/>
            </a:pPr>
            <a:r>
              <a:rPr lang="en-US" b="0" dirty="0" err="1" smtClean="0">
                <a:latin typeface="Courier New"/>
                <a:cs typeface="Courier New"/>
              </a:rPr>
              <a:t>networkx.eigenvector_centrality</a:t>
            </a:r>
            <a:r>
              <a:rPr lang="en-US" b="0" dirty="0">
                <a:latin typeface="Courier New"/>
                <a:cs typeface="Courier New"/>
              </a:rPr>
              <a:t>(graph</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r>
              <a:rPr lang="en-US" b="0" dirty="0" err="1" smtClean="0">
                <a:latin typeface="Courier New"/>
                <a:cs typeface="Courier New"/>
              </a:rPr>
              <a:t>networkx.pagerank</a:t>
            </a:r>
            <a:r>
              <a:rPr lang="en-US" b="0" dirty="0" smtClean="0">
                <a:latin typeface="Courier New"/>
                <a:cs typeface="Courier New"/>
              </a:rPr>
              <a:t>(</a:t>
            </a:r>
            <a:r>
              <a:rPr lang="en-US" b="0" dirty="0">
                <a:latin typeface="Courier New"/>
                <a:cs typeface="Courier New"/>
              </a:rPr>
              <a:t>graph</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r>
              <a:rPr lang="en-US" b="0" dirty="0">
                <a:latin typeface="Courier New"/>
                <a:cs typeface="Courier New"/>
              </a:rPr>
              <a:t>sorted(</a:t>
            </a:r>
            <a:r>
              <a:rPr lang="en-US" b="0" dirty="0" err="1" smtClean="0">
                <a:latin typeface="Courier New"/>
                <a:cs typeface="Courier New"/>
              </a:rPr>
              <a:t>networkx.pagerank</a:t>
            </a:r>
            <a:r>
              <a:rPr lang="en-US" b="0" dirty="0" smtClean="0">
                <a:latin typeface="Courier New"/>
                <a:cs typeface="Courier New"/>
              </a:rPr>
              <a:t>(graph)</a:t>
            </a:r>
            <a:r>
              <a:rPr lang="en-US" b="0" dirty="0">
                <a:latin typeface="Courier New"/>
                <a:cs typeface="Courier New"/>
              </a:rPr>
              <a:t>.items()</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r>
              <a:rPr lang="en-US" b="0" dirty="0">
                <a:latin typeface="Courier New"/>
                <a:cs typeface="Courier New"/>
              </a:rPr>
              <a:t>key=(lambda x: x[1]), reverse=True)</a:t>
            </a:r>
          </a:p>
          <a:p>
            <a:pPr marL="40639" indent="0">
              <a:buNone/>
            </a:pPr>
            <a:endParaRPr lang="en-US" b="0" dirty="0">
              <a:latin typeface="Courier New"/>
              <a:cs typeface="Courier New"/>
            </a:endParaRPr>
          </a:p>
          <a:p>
            <a:pPr marL="40639" indent="0">
              <a:buNone/>
            </a:pPr>
            <a:endParaRPr lang="en-US" b="0" dirty="0">
              <a:latin typeface="Courier New"/>
              <a:cs typeface="Courier New"/>
            </a:endParaRP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hape 2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5" name="Shape 26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6" name="Shape 26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7" name="Shape 2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68" name="Shape 268"/>
          <p:cNvSpPr>
            <a:spLocks noGrp="1"/>
          </p:cNvSpPr>
          <p:nvPr>
            <p:ph type="title" idx="4294967295"/>
          </p:nvPr>
        </p:nvSpPr>
        <p:spPr>
          <a:xfrm>
            <a:off x="69457" y="-310761"/>
            <a:ext cx="7874000" cy="1016000"/>
          </a:xfrm>
          <a:prstGeom prst="rect">
            <a:avLst/>
          </a:prstGeom>
        </p:spPr>
        <p:txBody>
          <a:bodyPr/>
          <a:lstStyle/>
          <a:p>
            <a:r>
              <a:rPr sz="2800" dirty="0"/>
              <a:t>HOW DO WE VISUALISE A GRAPH?</a:t>
            </a:r>
          </a:p>
        </p:txBody>
      </p:sp>
      <p:pic>
        <p:nvPicPr>
          <p:cNvPr id="269" name="pasted-image.png"/>
          <p:cNvPicPr>
            <a:picLocks noChangeAspect="1"/>
          </p:cNvPicPr>
          <p:nvPr/>
        </p:nvPicPr>
        <p:blipFill>
          <a:blip r:embed="rId2">
            <a:extLst/>
          </a:blip>
          <a:stretch>
            <a:fillRect/>
          </a:stretch>
        </p:blipFill>
        <p:spPr>
          <a:xfrm>
            <a:off x="744477" y="1130272"/>
            <a:ext cx="7874121" cy="3915446"/>
          </a:xfrm>
          <a:prstGeom prst="rect">
            <a:avLst/>
          </a:prstGeom>
          <a:ln w="25400"/>
        </p:spPr>
      </p:pic>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tools, some of them work…</a:t>
            </a:r>
            <a:endParaRPr lang="en-US" dirty="0"/>
          </a:p>
        </p:txBody>
      </p:sp>
      <p:sp>
        <p:nvSpPr>
          <p:cNvPr id="3" name="Text Placeholder 2"/>
          <p:cNvSpPr>
            <a:spLocks noGrp="1"/>
          </p:cNvSpPr>
          <p:nvPr>
            <p:ph type="body" idx="1"/>
          </p:nvPr>
        </p:nvSpPr>
        <p:spPr/>
        <p:txBody>
          <a:bodyPr/>
          <a:lstStyle/>
          <a:p>
            <a:r>
              <a:rPr lang="en-US" b="0" dirty="0" err="1" smtClean="0">
                <a:latin typeface="+mn-lt"/>
              </a:rPr>
              <a:t>Graphviz</a:t>
            </a:r>
            <a:r>
              <a:rPr lang="en-US" b="0" dirty="0" smtClean="0">
                <a:latin typeface="+mn-lt"/>
              </a:rPr>
              <a:t> (except that there is a bug in NetworkX1.11)</a:t>
            </a:r>
          </a:p>
          <a:p>
            <a:r>
              <a:rPr lang="en-US" b="0" dirty="0" err="1" smtClean="0">
                <a:latin typeface="+mn-lt"/>
              </a:rPr>
              <a:t>Gephi</a:t>
            </a:r>
            <a:r>
              <a:rPr lang="en-US" b="0" dirty="0" smtClean="0">
                <a:latin typeface="+mn-lt"/>
              </a:rPr>
              <a:t> (except that there are Java conflicts on OSX)</a:t>
            </a:r>
          </a:p>
          <a:p>
            <a:r>
              <a:rPr lang="en-US" b="0" dirty="0" smtClean="0">
                <a:latin typeface="+mn-lt"/>
              </a:rPr>
              <a:t>D3 (as long as you’ve know </a:t>
            </a:r>
            <a:r>
              <a:rPr lang="en-US" b="0" dirty="0" err="1" smtClean="0">
                <a:latin typeface="+mn-lt"/>
              </a:rPr>
              <a:t>Javascript</a:t>
            </a:r>
            <a:r>
              <a:rPr lang="en-US" b="0" dirty="0" smtClean="0">
                <a:latin typeface="+mn-lt"/>
              </a:rPr>
              <a:t>)</a:t>
            </a:r>
          </a:p>
          <a:p>
            <a:r>
              <a:rPr lang="en-US" b="0" dirty="0" err="1" smtClean="0">
                <a:latin typeface="+mn-lt"/>
              </a:rPr>
              <a:t>Matplotlib</a:t>
            </a:r>
            <a:endParaRPr lang="en-US" b="0" dirty="0">
              <a:latin typeface="+mn-lt"/>
            </a:endParaRPr>
          </a:p>
        </p:txBody>
      </p:sp>
    </p:spTree>
    <p:extLst>
      <p:ext uri="{BB962C8B-B14F-4D97-AF65-F5344CB8AC3E}">
        <p14:creationId xmlns:p14="http://schemas.microsoft.com/office/powerpoint/2010/main" val="2621846944"/>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 code…</a:t>
            </a:r>
            <a:endParaRPr lang="en-US" dirty="0"/>
          </a:p>
        </p:txBody>
      </p:sp>
      <p:sp>
        <p:nvSpPr>
          <p:cNvPr id="3" name="Text Placeholder 2"/>
          <p:cNvSpPr>
            <a:spLocks noGrp="1"/>
          </p:cNvSpPr>
          <p:nvPr>
            <p:ph type="body" idx="1"/>
          </p:nvPr>
        </p:nvSpPr>
        <p:spPr/>
        <p:txBody>
          <a:bodyPr/>
          <a:lstStyle/>
          <a:p>
            <a:pPr marL="40639" indent="0">
              <a:buNone/>
            </a:pPr>
            <a:r>
              <a:rPr lang="en-US" b="0" dirty="0" err="1" smtClean="0">
                <a:latin typeface="Courier New"/>
                <a:cs typeface="Courier New"/>
              </a:rPr>
              <a:t>networkx.draw</a:t>
            </a:r>
            <a:r>
              <a:rPr lang="en-US" b="0" dirty="0" smtClean="0">
                <a:latin typeface="Courier New"/>
                <a:cs typeface="Courier New"/>
              </a:rPr>
              <a:t>(graph)</a:t>
            </a:r>
          </a:p>
          <a:p>
            <a:pPr marL="40639" indent="0">
              <a:buNone/>
            </a:pPr>
            <a:endParaRPr lang="en-US" b="0" dirty="0">
              <a:latin typeface="Courier New"/>
              <a:cs typeface="Courier New"/>
            </a:endParaRPr>
          </a:p>
          <a:p>
            <a:pPr marL="40639" indent="0">
              <a:buNone/>
            </a:pPr>
            <a:r>
              <a:rPr lang="en-US" b="0" dirty="0" err="1" smtClean="0">
                <a:latin typeface="Courier New"/>
                <a:cs typeface="Courier New"/>
              </a:rPr>
              <a:t>networkx.draw_networkx</a:t>
            </a:r>
            <a:r>
              <a:rPr lang="en-US" b="0" dirty="0" smtClean="0">
                <a:latin typeface="Courier New"/>
                <a:cs typeface="Courier New"/>
              </a:rPr>
              <a:t>(graph,</a:t>
            </a:r>
          </a:p>
          <a:p>
            <a:pPr marL="40639" indent="0">
              <a:buNone/>
            </a:pPr>
            <a:r>
              <a:rPr lang="en-US" b="0" dirty="0" smtClean="0">
                <a:latin typeface="Courier New"/>
                <a:cs typeface="Courier New"/>
              </a:rPr>
              <a:t>                       </a:t>
            </a:r>
            <a:r>
              <a:rPr lang="en-US" b="0" dirty="0" err="1" smtClean="0">
                <a:latin typeface="Courier New"/>
                <a:cs typeface="Courier New"/>
              </a:rPr>
              <a:t>with_labels</a:t>
            </a:r>
            <a:r>
              <a:rPr lang="en-US" b="0" dirty="0" smtClean="0">
                <a:latin typeface="Courier New"/>
                <a:cs typeface="Courier New"/>
              </a:rPr>
              <a:t>=True,</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node_size</a:t>
            </a:r>
            <a:r>
              <a:rPr lang="en-US" b="0" dirty="0" smtClean="0">
                <a:latin typeface="Courier New"/>
                <a:cs typeface="Courier New"/>
              </a:rPr>
              <a:t>=[…],</a:t>
            </a:r>
          </a:p>
          <a:p>
            <a:pPr marL="40639" indent="0">
              <a:buNone/>
            </a:pPr>
            <a:r>
              <a:rPr lang="en-US" b="0" dirty="0" smtClean="0">
                <a:latin typeface="Courier New"/>
                <a:cs typeface="Courier New"/>
              </a:rPr>
              <a:t>                       </a:t>
            </a:r>
            <a:r>
              <a:rPr lang="en-US" b="0" dirty="0" err="1" smtClean="0">
                <a:latin typeface="Courier New"/>
                <a:cs typeface="Courier New"/>
              </a:rPr>
              <a:t>node_color</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cmap</a:t>
            </a:r>
            <a:r>
              <a:rPr lang="en-US" b="0" dirty="0" smtClean="0">
                <a:latin typeface="Courier New"/>
                <a:cs typeface="Courier New"/>
              </a:rPr>
              <a:t>=</a:t>
            </a:r>
            <a:r>
              <a:rPr lang="en-US" b="0" dirty="0" err="1" smtClean="0">
                <a:latin typeface="Courier New"/>
                <a:cs typeface="Courier New"/>
              </a:rPr>
              <a:t>matplotlib.pyplot.cm</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p>
          <a:p>
            <a:pPr marL="40639" indent="0">
              <a:buNone/>
            </a:pPr>
            <a:r>
              <a:rPr lang="en-US" b="0" dirty="0" smtClean="0">
                <a:latin typeface="Courier New"/>
                <a:cs typeface="Courier New"/>
              </a:rPr>
              <a:t>layout=</a:t>
            </a:r>
            <a:r>
              <a:rPr lang="en-US" b="0" dirty="0" err="1" smtClean="0">
                <a:latin typeface="Courier New"/>
                <a:cs typeface="Courier New"/>
              </a:rPr>
              <a:t>networkx.layout.spring_layout</a:t>
            </a:r>
            <a:r>
              <a:rPr lang="en-US" b="0" dirty="0" smtClean="0">
                <a:latin typeface="Courier New"/>
                <a:cs typeface="Courier New"/>
              </a:rPr>
              <a:t>(graph)</a:t>
            </a:r>
          </a:p>
          <a:p>
            <a:pPr marL="40639" indent="0">
              <a:buNone/>
            </a:pPr>
            <a:r>
              <a:rPr lang="en-US" b="0" dirty="0" err="1" smtClean="0">
                <a:latin typeface="Courier New"/>
                <a:cs typeface="Courier New"/>
              </a:rPr>
              <a:t>networkx.draw_networkx</a:t>
            </a:r>
            <a:r>
              <a:rPr lang="en-US" b="0" dirty="0" smtClean="0">
                <a:latin typeface="Courier New"/>
                <a:cs typeface="Courier New"/>
              </a:rPr>
              <a:t>(graph, </a:t>
            </a:r>
            <a:r>
              <a:rPr lang="en-US" b="0" dirty="0" err="1" smtClean="0">
                <a:latin typeface="Courier New"/>
                <a:cs typeface="Courier New"/>
              </a:rPr>
              <a:t>pos</a:t>
            </a:r>
            <a:r>
              <a:rPr lang="en-US" b="0" dirty="0" smtClean="0">
                <a:latin typeface="Courier New"/>
                <a:cs typeface="Courier New"/>
              </a:rPr>
              <a:t>=layout)</a:t>
            </a:r>
          </a:p>
          <a:p>
            <a:pPr marL="40639" indent="0">
              <a:buNone/>
            </a:pPr>
            <a:r>
              <a:rPr lang="en-US" b="0" dirty="0" smtClean="0">
                <a:latin typeface="Courier New"/>
                <a:cs typeface="Courier New"/>
              </a:rPr>
              <a:t># Other layouts include shell, spectral, circular</a:t>
            </a:r>
          </a:p>
        </p:txBody>
      </p:sp>
    </p:spTree>
    <p:extLst>
      <p:ext uri="{BB962C8B-B14F-4D97-AF65-F5344CB8AC3E}">
        <p14:creationId xmlns:p14="http://schemas.microsoft.com/office/powerpoint/2010/main" val="2734043129"/>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asted-image.png"/>
          <p:cNvPicPr>
            <a:picLocks noChangeAspect="1"/>
          </p:cNvPicPr>
          <p:nvPr/>
        </p:nvPicPr>
        <p:blipFill>
          <a:blip r:embed="rId2">
            <a:extLst/>
          </a:blip>
          <a:stretch>
            <a:fillRect/>
          </a:stretch>
        </p:blipFill>
        <p:spPr>
          <a:xfrm>
            <a:off x="3135653" y="1657093"/>
            <a:ext cx="4632112" cy="3474084"/>
          </a:xfrm>
          <a:prstGeom prst="rect">
            <a:avLst/>
          </a:prstGeom>
          <a:ln w="25400"/>
        </p:spPr>
      </p:pic>
      <p:sp>
        <p:nvSpPr>
          <p:cNvPr id="328" name="Shape 3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29" name="Shape 3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0" name="Shape 3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1" name="Shape 3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2" name="Shape 3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333" name="Shape 333"/>
          <p:cNvSpPr>
            <a:spLocks noGrp="1"/>
          </p:cNvSpPr>
          <p:nvPr>
            <p:ph type="title" idx="4294967295"/>
          </p:nvPr>
        </p:nvSpPr>
        <p:spPr>
          <a:xfrm>
            <a:off x="208372" y="-297681"/>
            <a:ext cx="7874000" cy="1016000"/>
          </a:xfrm>
          <a:prstGeom prst="rect">
            <a:avLst/>
          </a:prstGeom>
        </p:spPr>
        <p:txBody>
          <a:bodyPr/>
          <a:lstStyle/>
          <a:p>
            <a:r>
              <a:rPr sz="2400" dirty="0"/>
              <a:t>HOW CAN WE FIND COMMUNITIES?</a:t>
            </a: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6" name="Shape 33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7" name="Shape 3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8" name="Shape 3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39" name="Shape 33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340" name="Shape 340"/>
          <p:cNvSpPr>
            <a:spLocks noGrp="1"/>
          </p:cNvSpPr>
          <p:nvPr>
            <p:ph type="title"/>
          </p:nvPr>
        </p:nvSpPr>
        <p:spPr>
          <a:prstGeom prst="rect">
            <a:avLst/>
          </a:prstGeom>
        </p:spPr>
        <p:txBody>
          <a:bodyPr/>
          <a:lstStyle/>
          <a:p>
            <a:r>
              <a:t>HOW CAN WE FIND COMMUNITIES?</a:t>
            </a:r>
          </a:p>
        </p:txBody>
      </p:sp>
      <p:sp>
        <p:nvSpPr>
          <p:cNvPr id="341" name="Shape 341"/>
          <p:cNvSpPr>
            <a:spLocks noGrp="1"/>
          </p:cNvSpPr>
          <p:nvPr>
            <p:ph type="body" idx="1"/>
          </p:nvPr>
        </p:nvSpPr>
        <p:spPr>
          <a:prstGeom prst="rect">
            <a:avLst/>
          </a:prstGeom>
        </p:spPr>
        <p:txBody>
          <a:bodyPr/>
          <a:lstStyle/>
          <a:p>
            <a:pPr marL="0" indent="0">
              <a:lnSpc>
                <a:spcPct val="100000"/>
              </a:lnSpc>
              <a:spcBef>
                <a:spcPts val="1200"/>
              </a:spcBef>
              <a:buSzTx/>
              <a:buFontTx/>
              <a:buNone/>
            </a:pPr>
            <a:r>
              <a:t>We all know on our Facebook page we have friends we made at different places and stages in our lives. We might have some work friends, school friends, some friends we made travelling, etc…</a:t>
            </a:r>
          </a:p>
          <a:p>
            <a:pPr marL="0" indent="0">
              <a:lnSpc>
                <a:spcPct val="100000"/>
              </a:lnSpc>
              <a:spcBef>
                <a:spcPts val="1200"/>
              </a:spcBef>
              <a:buSzTx/>
              <a:buFontTx/>
              <a:buNone/>
            </a:pPr>
            <a:endParaRPr/>
          </a:p>
          <a:p>
            <a:pPr marL="0" indent="0">
              <a:lnSpc>
                <a:spcPct val="100000"/>
              </a:lnSpc>
              <a:spcBef>
                <a:spcPts val="1200"/>
              </a:spcBef>
              <a:buSzTx/>
              <a:buFontTx/>
              <a:buNone/>
            </a:pPr>
            <a:r>
              <a:t>How might we find good groupings of communities?</a:t>
            </a:r>
          </a:p>
        </p:txBody>
      </p:sp>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4" name="Shape 3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5" name="Shape 3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6" name="Shape 3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47" name="Shape 3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348" name="Shape 348"/>
          <p:cNvSpPr>
            <a:spLocks noGrp="1"/>
          </p:cNvSpPr>
          <p:nvPr>
            <p:ph type="title"/>
          </p:nvPr>
        </p:nvSpPr>
        <p:spPr>
          <a:prstGeom prst="rect">
            <a:avLst/>
          </a:prstGeom>
        </p:spPr>
        <p:txBody>
          <a:bodyPr/>
          <a:lstStyle/>
          <a:p>
            <a:r>
              <a:t>HOW CAN WE FIND COMMUNITIES?</a:t>
            </a:r>
          </a:p>
        </p:txBody>
      </p:sp>
      <p:sp>
        <p:nvSpPr>
          <p:cNvPr id="349" name="Shape 349"/>
          <p:cNvSpPr>
            <a:spLocks noGrp="1"/>
          </p:cNvSpPr>
          <p:nvPr>
            <p:ph type="body" idx="1"/>
          </p:nvPr>
        </p:nvSpPr>
        <p:spPr>
          <a:prstGeom prst="rect">
            <a:avLst/>
          </a:prstGeom>
        </p:spPr>
        <p:txBody>
          <a:bodyPr/>
          <a:lstStyle/>
          <a:p>
            <a:pPr marL="0" indent="0">
              <a:lnSpc>
                <a:spcPct val="100000"/>
              </a:lnSpc>
              <a:spcBef>
                <a:spcPts val="1200"/>
              </a:spcBef>
              <a:buSzTx/>
              <a:buFontTx/>
              <a:buNone/>
            </a:pPr>
            <a:r>
              <a:t>The criteria for finding good communities is similar to that for finding good clusters. </a:t>
            </a:r>
          </a:p>
          <a:p>
            <a:pPr marL="0" indent="0">
              <a:lnSpc>
                <a:spcPct val="100000"/>
              </a:lnSpc>
              <a:spcBef>
                <a:spcPts val="1200"/>
              </a:spcBef>
              <a:buSzTx/>
              <a:buFontTx/>
              <a:buNone/>
            </a:pPr>
            <a:endParaRPr/>
          </a:p>
          <a:p>
            <a:pPr marL="0" indent="0">
              <a:lnSpc>
                <a:spcPct val="100000"/>
              </a:lnSpc>
              <a:spcBef>
                <a:spcPts val="1200"/>
              </a:spcBef>
              <a:buSzTx/>
              <a:buFontTx/>
              <a:buNone/>
            </a:pPr>
            <a:r>
              <a:t>We want to maximize intra-community edges while minimizing inter-community edges. </a:t>
            </a:r>
          </a:p>
          <a:p>
            <a:pPr marL="0" indent="0">
              <a:lnSpc>
                <a:spcPct val="100000"/>
              </a:lnSpc>
              <a:spcBef>
                <a:spcPts val="1200"/>
              </a:spcBef>
              <a:buSzTx/>
              <a:buFontTx/>
              <a:buNone/>
            </a:pPr>
            <a:endParaRPr/>
          </a:p>
          <a:p>
            <a:pPr marL="0" indent="0">
              <a:lnSpc>
                <a:spcPct val="100000"/>
              </a:lnSpc>
              <a:spcBef>
                <a:spcPts val="1200"/>
              </a:spcBef>
              <a:buSzTx/>
              <a:buFontTx/>
              <a:buNone/>
            </a:pPr>
            <a:r>
              <a:t>Formally, the algorithm tries to maximize the modularity of network, or the fraction of edges that fall within the community minus the expected fraction of edges if the edges were distributed by random. Good communities should have a high number of intra-community edges, so by maximizing the modularity, we detect dense communities that have a high fraction of intra-community edges.</a:t>
            </a:r>
          </a:p>
        </p:txBody>
      </p:sp>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pasted-image.png"/>
          <p:cNvPicPr>
            <a:picLocks noChangeAspect="1"/>
          </p:cNvPicPr>
          <p:nvPr/>
        </p:nvPicPr>
        <p:blipFill>
          <a:blip r:embed="rId2">
            <a:extLst/>
          </a:blip>
          <a:stretch>
            <a:fillRect/>
          </a:stretch>
        </p:blipFill>
        <p:spPr>
          <a:xfrm>
            <a:off x="3814871" y="908050"/>
            <a:ext cx="5548204" cy="4161152"/>
          </a:xfrm>
          <a:prstGeom prst="rect">
            <a:avLst/>
          </a:prstGeom>
          <a:ln w="25400"/>
        </p:spPr>
      </p:pic>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4" name="Shape 3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5" name="Shape 3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356" name="Shape 3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357" name="Shape 357"/>
          <p:cNvSpPr>
            <a:spLocks noGrp="1"/>
          </p:cNvSpPr>
          <p:nvPr>
            <p:ph type="title"/>
          </p:nvPr>
        </p:nvSpPr>
        <p:spPr>
          <a:prstGeom prst="rect">
            <a:avLst/>
          </a:prstGeom>
        </p:spPr>
        <p:txBody>
          <a:bodyPr/>
          <a:lstStyle/>
          <a:p>
            <a:r>
              <a:t>HOW CAN WE FIND COMMUNITIES?</a:t>
            </a:r>
          </a:p>
        </p:txBody>
      </p:sp>
      <p:sp>
        <p:nvSpPr>
          <p:cNvPr id="2" name="TextBox 1"/>
          <p:cNvSpPr txBox="1"/>
          <p:nvPr/>
        </p:nvSpPr>
        <p:spPr>
          <a:xfrm>
            <a:off x="468153" y="924663"/>
            <a:ext cx="8952608" cy="3995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Courier New"/>
                <a:ea typeface="+mj-ea"/>
                <a:cs typeface="Courier New"/>
                <a:sym typeface="Helvetica"/>
              </a:rPr>
              <a:t>for c in </a:t>
            </a:r>
            <a:r>
              <a:rPr kumimoji="0" lang="en-US" sz="2300" b="0" i="0" u="none" strike="noStrike" cap="none" spc="0" normalizeH="0" baseline="0" dirty="0" err="1" smtClean="0">
                <a:ln>
                  <a:noFill/>
                </a:ln>
                <a:solidFill>
                  <a:srgbClr val="000000"/>
                </a:solidFill>
                <a:effectLst/>
                <a:uFill>
                  <a:solidFill>
                    <a:srgbClr val="000000"/>
                  </a:solidFill>
                </a:uFill>
                <a:latin typeface="Courier New"/>
                <a:ea typeface="+mj-ea"/>
                <a:cs typeface="Courier New"/>
                <a:sym typeface="Helvetica"/>
              </a:rPr>
              <a:t>networkx.clique.find_cliques</a:t>
            </a:r>
            <a:r>
              <a:rPr kumimoji="0" lang="en-US" sz="2300" b="0" i="0" u="none" strike="noStrike" cap="none" spc="0" normalizeH="0" baseline="0" dirty="0" smtClean="0">
                <a:ln>
                  <a:noFill/>
                </a:ln>
                <a:solidFill>
                  <a:srgbClr val="000000"/>
                </a:solidFill>
                <a:effectLst/>
                <a:uFill>
                  <a:solidFill>
                    <a:srgbClr val="000000"/>
                  </a:solidFill>
                </a:uFill>
                <a:latin typeface="Courier New"/>
                <a:ea typeface="+mj-ea"/>
                <a:cs typeface="Courier New"/>
                <a:sym typeface="Helvetica"/>
              </a:rPr>
              <a:t>(graph):</a:t>
            </a:r>
          </a:p>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Courier New"/>
                <a:ea typeface="+mj-ea"/>
                <a:cs typeface="Courier New"/>
                <a:sym typeface="Helvetica"/>
              </a:rPr>
              <a:t>   print c</a:t>
            </a:r>
          </a:p>
          <a:p>
            <a:pPr marL="0" marR="0" indent="0" algn="l" defTabSz="584200" rtl="0" fontAlgn="auto" latinLnBrk="0" hangingPunct="0">
              <a:lnSpc>
                <a:spcPct val="100000"/>
              </a:lnSpc>
              <a:spcBef>
                <a:spcPts val="0"/>
              </a:spcBef>
              <a:spcAft>
                <a:spcPts val="0"/>
              </a:spcAft>
              <a:buClrTx/>
              <a:buSzTx/>
              <a:buFontTx/>
              <a:buNone/>
              <a:tabLst/>
            </a:pPr>
            <a:endParaRPr lang="en-US" b="0" dirty="0">
              <a:latin typeface="Courier New"/>
              <a:cs typeface="Courier New"/>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0" i="0" u="none" strike="noStrike" cap="none" spc="0" normalizeH="0" baseline="0" dirty="0" smtClean="0">
              <a:ln>
                <a:noFill/>
              </a:ln>
              <a:solidFill>
                <a:srgbClr val="000000"/>
              </a:solidFill>
              <a:effectLst/>
              <a:uFill>
                <a:solidFill>
                  <a:srgbClr val="000000"/>
                </a:solidFill>
              </a:uFill>
              <a:latin typeface="Courier New"/>
              <a:ea typeface="+mj-ea"/>
              <a:cs typeface="Courier New"/>
              <a:sym typeface="Helvetica"/>
            </a:endParaRPr>
          </a:p>
          <a:p>
            <a:pPr marL="0" marR="0" indent="0" algn="l" defTabSz="584200" rtl="0" fontAlgn="auto" latinLnBrk="0" hangingPunct="0">
              <a:lnSpc>
                <a:spcPct val="100000"/>
              </a:lnSpc>
              <a:spcBef>
                <a:spcPts val="0"/>
              </a:spcBef>
              <a:spcAft>
                <a:spcPts val="0"/>
              </a:spcAft>
              <a:buClrTx/>
              <a:buSzTx/>
              <a:buFontTx/>
              <a:buNone/>
              <a:tabLst/>
            </a:pPr>
            <a:endParaRPr lang="en-US" b="0" dirty="0">
              <a:latin typeface="Courier New"/>
              <a:cs typeface="Courier New"/>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0" i="0" u="none" strike="noStrike" cap="none" spc="0" normalizeH="0" baseline="0" dirty="0" smtClean="0">
              <a:ln>
                <a:noFill/>
              </a:ln>
              <a:solidFill>
                <a:srgbClr val="000000"/>
              </a:solidFill>
              <a:effectLst/>
              <a:uFill>
                <a:solidFill>
                  <a:srgbClr val="000000"/>
                </a:solidFill>
              </a:uFill>
              <a:latin typeface="Courier New"/>
              <a:ea typeface="+mj-ea"/>
              <a:cs typeface="Courier New"/>
              <a:sym typeface="Helvetica"/>
            </a:endParaRPr>
          </a:p>
          <a:p>
            <a:pPr marL="0" marR="0" indent="0" algn="l" defTabSz="584200" rtl="0" fontAlgn="auto" latinLnBrk="0" hangingPunct="0">
              <a:lnSpc>
                <a:spcPct val="100000"/>
              </a:lnSpc>
              <a:spcBef>
                <a:spcPts val="0"/>
              </a:spcBef>
              <a:spcAft>
                <a:spcPts val="0"/>
              </a:spcAft>
              <a:buClrTx/>
              <a:buSzTx/>
              <a:buFontTx/>
              <a:buNone/>
              <a:tabLst/>
            </a:pPr>
            <a:endParaRPr lang="en-US" b="0" dirty="0">
              <a:latin typeface="Courier New"/>
              <a:cs typeface="Courier New"/>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0" i="0" u="none" strike="noStrike" cap="none" spc="0" normalizeH="0" baseline="0" dirty="0" smtClean="0">
              <a:ln>
                <a:noFill/>
              </a:ln>
              <a:solidFill>
                <a:srgbClr val="000000"/>
              </a:solidFill>
              <a:effectLst/>
              <a:uFill>
                <a:solidFill>
                  <a:srgbClr val="000000"/>
                </a:solidFill>
              </a:uFill>
              <a:latin typeface="Courier New"/>
              <a:ea typeface="+mj-ea"/>
              <a:cs typeface="Courier New"/>
              <a:sym typeface="Helvetica"/>
            </a:endParaRPr>
          </a:p>
          <a:p>
            <a:pPr marL="0" marR="0" indent="0" algn="l" defTabSz="584200" rtl="0" fontAlgn="auto" latinLnBrk="0" hangingPunct="0">
              <a:lnSpc>
                <a:spcPct val="100000"/>
              </a:lnSpc>
              <a:spcBef>
                <a:spcPts val="0"/>
              </a:spcBef>
              <a:spcAft>
                <a:spcPts val="0"/>
              </a:spcAft>
              <a:buClrTx/>
              <a:buSzTx/>
              <a:buFontTx/>
              <a:buNone/>
              <a:tabLst/>
            </a:pPr>
            <a:endParaRPr lang="en-US" b="0" dirty="0">
              <a:latin typeface="Courier New"/>
              <a:cs typeface="Courier New"/>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0" i="0" u="none" strike="noStrike" cap="none" spc="0" normalizeH="0" baseline="0" dirty="0" smtClean="0">
              <a:ln>
                <a:noFill/>
              </a:ln>
              <a:solidFill>
                <a:srgbClr val="000000"/>
              </a:solidFill>
              <a:effectLst/>
              <a:uFill>
                <a:solidFill>
                  <a:srgbClr val="000000"/>
                </a:solidFill>
              </a:uFill>
              <a:latin typeface="Courier New"/>
              <a:ea typeface="+mj-ea"/>
              <a:cs typeface="Courier New"/>
              <a:sym typeface="Helvetica"/>
            </a:endParaRPr>
          </a:p>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err="1" smtClean="0">
                <a:ln>
                  <a:noFill/>
                </a:ln>
                <a:solidFill>
                  <a:srgbClr val="000000"/>
                </a:solidFill>
                <a:effectLst/>
                <a:uFill>
                  <a:solidFill>
                    <a:srgbClr val="000000"/>
                  </a:solidFill>
                </a:uFill>
                <a:latin typeface="Courier New"/>
                <a:ea typeface="+mj-ea"/>
                <a:cs typeface="Courier New"/>
                <a:sym typeface="Helvetica"/>
              </a:rPr>
              <a:t>networkx.clique.cliques_containing_node</a:t>
            </a:r>
            <a:r>
              <a:rPr kumimoji="0" lang="en-US" sz="2300" b="0" i="0" u="none" strike="noStrike" cap="none" spc="0" normalizeH="0" baseline="0" dirty="0" smtClean="0">
                <a:ln>
                  <a:noFill/>
                </a:ln>
                <a:solidFill>
                  <a:srgbClr val="000000"/>
                </a:solidFill>
                <a:effectLst/>
                <a:uFill>
                  <a:solidFill>
                    <a:srgbClr val="000000"/>
                  </a:solidFill>
                </a:uFill>
                <a:latin typeface="Courier New"/>
                <a:ea typeface="+mj-ea"/>
                <a:cs typeface="Courier New"/>
                <a:sym typeface="Helvetica"/>
              </a:rPr>
              <a:t>(</a:t>
            </a:r>
            <a:r>
              <a:rPr kumimoji="0" lang="en-US" sz="2300" b="0" i="0" u="none" strike="noStrike" cap="none" spc="0" normalizeH="0" baseline="0" dirty="0" err="1" smtClean="0">
                <a:ln>
                  <a:noFill/>
                </a:ln>
                <a:solidFill>
                  <a:srgbClr val="000000"/>
                </a:solidFill>
                <a:effectLst/>
                <a:uFill>
                  <a:solidFill>
                    <a:srgbClr val="000000"/>
                  </a:solidFill>
                </a:uFill>
                <a:latin typeface="Courier New"/>
                <a:ea typeface="+mj-ea"/>
                <a:cs typeface="Courier New"/>
                <a:sym typeface="Helvetica"/>
              </a:rPr>
              <a:t>graph,’A</a:t>
            </a:r>
            <a:r>
              <a:rPr kumimoji="0" lang="en-US" sz="2300" b="0" i="0" u="none" strike="noStrike" cap="none" spc="0" normalizeH="0" baseline="0" dirty="0" smtClean="0">
                <a:ln>
                  <a:noFill/>
                </a:ln>
                <a:solidFill>
                  <a:srgbClr val="000000"/>
                </a:solidFill>
                <a:effectLst/>
                <a:uFill>
                  <a:solidFill>
                    <a:srgbClr val="000000"/>
                  </a:solidFill>
                </a:uFill>
                <a:latin typeface="Courier New"/>
                <a:ea typeface="+mj-ea"/>
                <a:cs typeface="Courier New"/>
                <a:sym typeface="Helvetica"/>
              </a:rPr>
              <a:t>’)</a:t>
            </a:r>
            <a:endParaRPr kumimoji="0" lang="en-US" sz="2300" b="0" i="0" u="none" strike="noStrike" cap="none" spc="0" normalizeH="0" baseline="0" dirty="0">
              <a:ln>
                <a:noFill/>
              </a:ln>
              <a:solidFill>
                <a:srgbClr val="000000"/>
              </a:solidFill>
              <a:effectLst/>
              <a:uFill>
                <a:solidFill>
                  <a:srgbClr val="000000"/>
                </a:solidFill>
              </a:uFill>
              <a:latin typeface="Courier New"/>
              <a:ea typeface="+mj-ea"/>
              <a:cs typeface="Courier New"/>
              <a:sym typeface="Helvetica"/>
            </a:endParaRPr>
          </a:p>
        </p:txBody>
      </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00643"/>
          </a:xfrm>
        </p:spPr>
        <p:txBody>
          <a:bodyPr/>
          <a:lstStyle/>
          <a:p>
            <a:r>
              <a:rPr lang="en-US" dirty="0" smtClean="0"/>
              <a:t>Similarity</a:t>
            </a:r>
            <a:endParaRPr lang="en-US" dirty="0"/>
          </a:p>
        </p:txBody>
      </p:sp>
      <p:sp>
        <p:nvSpPr>
          <p:cNvPr id="3" name="Text Placeholder 2"/>
          <p:cNvSpPr>
            <a:spLocks noGrp="1"/>
          </p:cNvSpPr>
          <p:nvPr>
            <p:ph type="body" idx="1"/>
          </p:nvPr>
        </p:nvSpPr>
        <p:spPr/>
        <p:txBody>
          <a:bodyPr/>
          <a:lstStyle/>
          <a:p>
            <a:r>
              <a:rPr lang="en-US" b="0" dirty="0" smtClean="0">
                <a:latin typeface="+mn-lt"/>
              </a:rPr>
              <a:t>Or, we could ask for groups of nodes with a </a:t>
            </a:r>
            <a:r>
              <a:rPr lang="en-US" b="0" i="1" dirty="0" smtClean="0">
                <a:latin typeface="+mn-lt"/>
              </a:rPr>
              <a:t>high </a:t>
            </a:r>
            <a:r>
              <a:rPr lang="en-US" b="0" i="1" dirty="0" err="1" smtClean="0">
                <a:latin typeface="+mn-lt"/>
              </a:rPr>
              <a:t>Jaccard</a:t>
            </a:r>
            <a:r>
              <a:rPr lang="en-US" b="0" i="1" dirty="0" smtClean="0">
                <a:latin typeface="+mn-lt"/>
              </a:rPr>
              <a:t> coefficient</a:t>
            </a:r>
          </a:p>
          <a:p>
            <a:endParaRPr lang="en-US" b="0" dirty="0">
              <a:latin typeface="+mn-lt"/>
            </a:endParaRPr>
          </a:p>
          <a:p>
            <a:r>
              <a:rPr lang="en-US" b="0" dirty="0" err="1" smtClean="0">
                <a:latin typeface="+mn-lt"/>
              </a:rPr>
              <a:t>Jaccard</a:t>
            </a:r>
            <a:r>
              <a:rPr lang="en-US" b="0" dirty="0" smtClean="0">
                <a:latin typeface="+mn-lt"/>
              </a:rPr>
              <a:t> coefficient for two nodes:</a:t>
            </a:r>
          </a:p>
          <a:p>
            <a:pPr lvl="1"/>
            <a:r>
              <a:rPr lang="en-US" b="0" dirty="0" smtClean="0">
                <a:latin typeface="+mn-lt"/>
              </a:rPr>
              <a:t>Ratio of (</a:t>
            </a:r>
            <a:r>
              <a:rPr lang="en-US" b="0" dirty="0" err="1" smtClean="0">
                <a:latin typeface="+mn-lt"/>
              </a:rPr>
              <a:t>neighbours</a:t>
            </a:r>
            <a:r>
              <a:rPr lang="en-US" b="0" dirty="0" smtClean="0">
                <a:latin typeface="+mn-lt"/>
              </a:rPr>
              <a:t> in common) to (</a:t>
            </a:r>
            <a:r>
              <a:rPr lang="en-US" b="0" dirty="0" err="1" smtClean="0">
                <a:latin typeface="+mn-lt"/>
              </a:rPr>
              <a:t>neighbours</a:t>
            </a:r>
            <a:r>
              <a:rPr lang="en-US" b="0" dirty="0" smtClean="0">
                <a:latin typeface="+mn-lt"/>
              </a:rPr>
              <a:t> of either)</a:t>
            </a:r>
          </a:p>
          <a:p>
            <a:pPr lvl="1"/>
            <a:endParaRPr lang="en-US" b="0" dirty="0">
              <a:latin typeface="+mn-lt"/>
            </a:endParaRPr>
          </a:p>
          <a:p>
            <a:pPr marL="186690" lvl="1" indent="0">
              <a:buNone/>
            </a:pPr>
            <a:endParaRPr lang="en-US" b="0" dirty="0" smtClean="0">
              <a:latin typeface="+mn-lt"/>
            </a:endParaRPr>
          </a:p>
          <a:p>
            <a:pPr marL="186690" lvl="1" indent="0">
              <a:buNone/>
            </a:pPr>
            <a:r>
              <a:rPr lang="en-US" b="0" dirty="0">
                <a:latin typeface="Courier New"/>
                <a:cs typeface="Courier New"/>
              </a:rPr>
              <a:t>list(</a:t>
            </a:r>
            <a:r>
              <a:rPr lang="en-US" b="0" dirty="0" err="1">
                <a:latin typeface="Courier New"/>
                <a:cs typeface="Courier New"/>
              </a:rPr>
              <a:t>networkx.jaccard_coefficient</a:t>
            </a:r>
            <a:r>
              <a:rPr lang="en-US" b="0" dirty="0" smtClean="0">
                <a:latin typeface="Courier New"/>
                <a:cs typeface="Courier New"/>
              </a:rPr>
              <a:t>(graph, </a:t>
            </a:r>
          </a:p>
          <a:p>
            <a:pPr marL="186690" lvl="1" indent="0">
              <a:buNone/>
            </a:pPr>
            <a:r>
              <a:rPr lang="en-US" b="0" dirty="0">
                <a:latin typeface="Courier New"/>
                <a:cs typeface="Courier New"/>
              </a:rPr>
              <a:t> </a:t>
            </a:r>
            <a:r>
              <a:rPr lang="en-US" b="0" dirty="0" smtClean="0">
                <a:latin typeface="Courier New"/>
                <a:cs typeface="Courier New"/>
              </a:rPr>
              <a:t>                              [(’Node1'</a:t>
            </a:r>
            <a:r>
              <a:rPr lang="en-US" b="0" dirty="0">
                <a:latin typeface="Courier New"/>
                <a:cs typeface="Courier New"/>
              </a:rPr>
              <a:t>, </a:t>
            </a:r>
            <a:r>
              <a:rPr lang="en-US" b="0" dirty="0" smtClean="0">
                <a:latin typeface="Courier New"/>
                <a:cs typeface="Courier New"/>
              </a:rPr>
              <a:t>’Node2'</a:t>
            </a:r>
            <a:r>
              <a:rPr lang="en-US" b="0" dirty="0">
                <a:latin typeface="Courier New"/>
                <a:cs typeface="Courier New"/>
              </a:rPr>
              <a:t>)]))</a:t>
            </a:r>
          </a:p>
          <a:p>
            <a:pPr marL="40639" indent="0">
              <a:buNone/>
            </a:pPr>
            <a:endParaRPr lang="en-US" b="0" dirty="0">
              <a:latin typeface="+mn-lt"/>
            </a:endParaRPr>
          </a:p>
        </p:txBody>
      </p:sp>
    </p:spTree>
    <p:extLst>
      <p:ext uri="{BB962C8B-B14F-4D97-AF65-F5344CB8AC3E}">
        <p14:creationId xmlns:p14="http://schemas.microsoft.com/office/powerpoint/2010/main" val="3335255416"/>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5893" y="456445"/>
            <a:ext cx="228290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chemeClr val="bg2"/>
                </a:solidFill>
                <a:effectLst/>
                <a:uFill>
                  <a:solidFill>
                    <a:srgbClr val="000000"/>
                  </a:solidFill>
                </a:uFill>
                <a:latin typeface="+mj-lt"/>
                <a:ea typeface="+mj-ea"/>
                <a:cs typeface="+mj-cs"/>
                <a:sym typeface="Helvetica"/>
              </a:rPr>
              <a:t>Everything else</a:t>
            </a:r>
            <a:endParaRPr kumimoji="0" lang="en-US" sz="2300" b="1" i="0" u="none" strike="noStrike" cap="none" spc="0" normalizeH="0" baseline="0" dirty="0">
              <a:ln>
                <a:noFill/>
              </a:ln>
              <a:solidFill>
                <a:schemeClr val="bg2"/>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1592943067"/>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2" name="Shape 19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3" name="Shape 19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NETWORK ANALYSIS?</a:t>
            </a:r>
          </a:p>
        </p:txBody>
      </p:sp>
      <p:sp>
        <p:nvSpPr>
          <p:cNvPr id="194" name="Shape 194"/>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Saving, loading, converting</a:t>
            </a:r>
            <a:endParaRPr lang="en-US" dirty="0"/>
          </a:p>
        </p:txBody>
      </p:sp>
      <p:sp>
        <p:nvSpPr>
          <p:cNvPr id="3" name="Text Placeholder 2"/>
          <p:cNvSpPr>
            <a:spLocks noGrp="1"/>
          </p:cNvSpPr>
          <p:nvPr>
            <p:ph type="body" idx="1"/>
          </p:nvPr>
        </p:nvSpPr>
        <p:spPr/>
        <p:txBody>
          <a:bodyPr/>
          <a:lstStyle/>
          <a:p>
            <a:pPr marL="40639" indent="0">
              <a:buNone/>
            </a:pPr>
            <a:r>
              <a:rPr lang="en-US" b="0" dirty="0" smtClean="0">
                <a:latin typeface="Courier New"/>
                <a:cs typeface="Courier New"/>
              </a:rPr>
              <a:t>graph = </a:t>
            </a:r>
            <a:r>
              <a:rPr lang="en-US" b="0" dirty="0" err="1" smtClean="0">
                <a:latin typeface="Courier New"/>
                <a:cs typeface="Courier New"/>
              </a:rPr>
              <a:t>networkx.read_edgelist</a:t>
            </a:r>
            <a:r>
              <a:rPr lang="en-US" b="0" dirty="0" smtClean="0">
                <a:latin typeface="Courier New"/>
                <a:cs typeface="Courier New"/>
              </a:rPr>
              <a:t>(filename)</a:t>
            </a:r>
            <a:endParaRPr lang="en-US" b="0" dirty="0">
              <a:latin typeface="Courier New"/>
              <a:cs typeface="Courier New"/>
            </a:endParaRPr>
          </a:p>
          <a:p>
            <a:pPr marL="40639" indent="0">
              <a:buNone/>
            </a:pPr>
            <a:r>
              <a:rPr lang="en-US" b="0" dirty="0" err="1" smtClean="0">
                <a:latin typeface="Courier New"/>
                <a:cs typeface="Courier New"/>
              </a:rPr>
              <a:t>networkx.write_edgelist</a:t>
            </a:r>
            <a:r>
              <a:rPr lang="en-US" b="0" dirty="0" smtClean="0">
                <a:latin typeface="Courier New"/>
                <a:cs typeface="Courier New"/>
              </a:rPr>
              <a:t>(graph, filename)</a:t>
            </a:r>
          </a:p>
          <a:p>
            <a:pPr marL="40639" indent="0">
              <a:buNone/>
            </a:pPr>
            <a:endParaRPr lang="en-US" b="0" dirty="0" smtClean="0">
              <a:latin typeface="Courier New"/>
              <a:cs typeface="Courier New"/>
            </a:endParaRPr>
          </a:p>
          <a:p>
            <a:pPr marL="40639" indent="0">
              <a:buNone/>
            </a:pPr>
            <a:r>
              <a:rPr lang="en-US" b="0" dirty="0" err="1" smtClean="0">
                <a:latin typeface="Courier New"/>
                <a:cs typeface="Courier New"/>
              </a:rPr>
              <a:t>networkx.to_pandas_dataframe</a:t>
            </a:r>
            <a:r>
              <a:rPr lang="en-US" b="0" dirty="0" smtClean="0">
                <a:latin typeface="Courier New"/>
                <a:cs typeface="Courier New"/>
              </a:rPr>
              <a:t>(graph)</a:t>
            </a:r>
          </a:p>
          <a:p>
            <a:pPr marL="40639" indent="0">
              <a:buNone/>
            </a:pPr>
            <a:r>
              <a:rPr lang="en-US" b="0" dirty="0" err="1" smtClean="0">
                <a:latin typeface="Courier New"/>
                <a:cs typeface="Courier New"/>
              </a:rPr>
              <a:t>networkx.from_pandas_dataframe</a:t>
            </a:r>
            <a:r>
              <a:rPr lang="en-US" b="0" dirty="0">
                <a:latin typeface="Courier New"/>
                <a:cs typeface="Courier New"/>
              </a:rPr>
              <a:t>(graph</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r>
              <a:rPr lang="en-US" b="0" dirty="0" err="1" smtClean="0">
                <a:latin typeface="Courier New"/>
                <a:cs typeface="Courier New"/>
              </a:rPr>
              <a:t>networkx.readwrite.json_graph.node_link_data</a:t>
            </a:r>
            <a:r>
              <a:rPr lang="en-US" b="0" dirty="0" smtClean="0">
                <a:latin typeface="Courier New"/>
                <a:cs typeface="Courier New"/>
              </a:rPr>
              <a:t>(graph)</a:t>
            </a:r>
          </a:p>
          <a:p>
            <a:pPr marL="40639" indent="0">
              <a:buNone/>
            </a:pPr>
            <a:r>
              <a:rPr lang="en-US" b="0" dirty="0" smtClean="0">
                <a:latin typeface="Courier New"/>
                <a:cs typeface="Courier New"/>
              </a:rPr>
              <a:t># Suitable for D3 to use</a:t>
            </a:r>
            <a:endParaRPr lang="en-US" b="0" dirty="0">
              <a:latin typeface="Courier New"/>
              <a:cs typeface="Courier New"/>
            </a:endParaRPr>
          </a:p>
          <a:p>
            <a:pPr marL="40639" indent="0">
              <a:buNone/>
            </a:pPr>
            <a:endParaRPr lang="en-US" b="0" dirty="0">
              <a:latin typeface="Courier New"/>
              <a:cs typeface="Courier New"/>
            </a:endParaRPr>
          </a:p>
        </p:txBody>
      </p:sp>
    </p:spTree>
    <p:extLst>
      <p:ext uri="{BB962C8B-B14F-4D97-AF65-F5344CB8AC3E}">
        <p14:creationId xmlns:p14="http://schemas.microsoft.com/office/powerpoint/2010/main" val="1454123082"/>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Lots of algorithms to explore:</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mn-lt"/>
                <a:hlinkClick r:id="rId2"/>
              </a:rPr>
              <a:t>http://</a:t>
            </a:r>
            <a:r>
              <a:rPr lang="en-US" b="0" dirty="0" err="1">
                <a:latin typeface="+mn-lt"/>
                <a:hlinkClick r:id="rId2"/>
              </a:rPr>
              <a:t>networkx.readthedocs.io</a:t>
            </a:r>
            <a:r>
              <a:rPr lang="en-US" b="0" dirty="0">
                <a:latin typeface="+mn-lt"/>
                <a:hlinkClick r:id="rId2"/>
              </a:rPr>
              <a:t>/en/stable/reference/</a:t>
            </a:r>
            <a:r>
              <a:rPr lang="en-US" b="0" dirty="0" err="1">
                <a:latin typeface="+mn-lt"/>
                <a:hlinkClick r:id="rId2"/>
              </a:rPr>
              <a:t>algorithms.html</a:t>
            </a:r>
            <a:endParaRPr lang="en-US" b="0" dirty="0">
              <a:latin typeface="+mn-lt"/>
            </a:endParaRPr>
          </a:p>
        </p:txBody>
      </p:sp>
    </p:spTree>
    <p:extLst>
      <p:ext uri="{BB962C8B-B14F-4D97-AF65-F5344CB8AC3E}">
        <p14:creationId xmlns:p14="http://schemas.microsoft.com/office/powerpoint/2010/main" val="3324095238"/>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4" name="Shape 39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95" name="Shape 395"/>
          <p:cNvSpPr>
            <a:spLocks noGrp="1"/>
          </p:cNvSpPr>
          <p:nvPr>
            <p:ph type="title" idx="4294967295"/>
          </p:nvPr>
        </p:nvSpPr>
        <p:spPr>
          <a:xfrm>
            <a:off x="-702271" y="1086762"/>
            <a:ext cx="4341417" cy="3932239"/>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396" name="Shape 396"/>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pic>
        <p:nvPicPr>
          <p:cNvPr id="397" name="pasted-image.png"/>
          <p:cNvPicPr>
            <a:picLocks noChangeAspect="1"/>
          </p:cNvPicPr>
          <p:nvPr/>
        </p:nvPicPr>
        <p:blipFill>
          <a:blip r:embed="rId2">
            <a:extLst/>
          </a:blip>
          <a:stretch>
            <a:fillRect/>
          </a:stretch>
        </p:blipFill>
        <p:spPr>
          <a:xfrm>
            <a:off x="3452605" y="1029932"/>
            <a:ext cx="5394533" cy="4045899"/>
          </a:xfrm>
          <a:prstGeom prst="rect">
            <a:avLst/>
          </a:prstGeom>
          <a:ln w="25400"/>
        </p:spPr>
      </p:pic>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4" name="Shape 2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5" name="Shape 2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6" name="Shape 2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7" name="Shape 20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208" name="Shape 208"/>
          <p:cNvSpPr>
            <a:spLocks noGrp="1"/>
          </p:cNvSpPr>
          <p:nvPr>
            <p:ph type="title"/>
          </p:nvPr>
        </p:nvSpPr>
        <p:spPr>
          <a:prstGeom prst="rect">
            <a:avLst/>
          </a:prstGeom>
        </p:spPr>
        <p:txBody>
          <a:bodyPr/>
          <a:lstStyle/>
          <a:p>
            <a:r>
              <a:t>WHAT IS A NETWORK?</a:t>
            </a:r>
          </a:p>
        </p:txBody>
      </p:sp>
      <p:sp>
        <p:nvSpPr>
          <p:cNvPr id="209" name="Shape 209"/>
          <p:cNvSpPr>
            <a:spLocks noGrp="1"/>
          </p:cNvSpPr>
          <p:nvPr>
            <p:ph type="body" idx="1"/>
          </p:nvPr>
        </p:nvSpPr>
        <p:spPr>
          <a:prstGeom prst="rect">
            <a:avLst/>
          </a:prstGeom>
        </p:spPr>
        <p:txBody>
          <a:bodyPr/>
          <a:lstStyle/>
          <a:p>
            <a:pPr marL="0" indent="0">
              <a:lnSpc>
                <a:spcPct val="100000"/>
              </a:lnSpc>
              <a:spcBef>
                <a:spcPts val="1200"/>
              </a:spcBef>
              <a:buSzTx/>
              <a:buFontTx/>
              <a:buNone/>
            </a:pPr>
            <a:r>
              <a:rPr b="0" dirty="0">
                <a:latin typeface="+mn-lt"/>
              </a:rPr>
              <a:t>Many types of real-world problems involve dependencies between observations</a:t>
            </a:r>
            <a:r>
              <a:rPr b="0" dirty="0" smtClean="0">
                <a:latin typeface="+mn-lt"/>
              </a:rPr>
              <a:t>.</a:t>
            </a:r>
            <a:endParaRPr b="0" dirty="0">
              <a:latin typeface="+mn-lt"/>
            </a:endParaRPr>
          </a:p>
          <a:p>
            <a:pPr marL="0" indent="0">
              <a:lnSpc>
                <a:spcPct val="100000"/>
              </a:lnSpc>
              <a:spcBef>
                <a:spcPts val="1200"/>
              </a:spcBef>
              <a:buSzTx/>
              <a:buFontTx/>
              <a:buNone/>
            </a:pPr>
            <a:r>
              <a:rPr b="0" dirty="0">
                <a:latin typeface="+mn-lt"/>
              </a:rPr>
              <a:t>For example:</a:t>
            </a:r>
          </a:p>
          <a:p>
            <a:pPr>
              <a:lnSpc>
                <a:spcPct val="100000"/>
              </a:lnSpc>
              <a:spcBef>
                <a:spcPts val="1200"/>
              </a:spcBef>
            </a:pPr>
            <a:r>
              <a:rPr b="0" dirty="0">
                <a:latin typeface="+mn-lt"/>
              </a:rPr>
              <a:t>Town planners are looking at </a:t>
            </a:r>
            <a:r>
              <a:rPr dirty="0">
                <a:latin typeface="+mn-lt"/>
              </a:rPr>
              <a:t>vehicular flows </a:t>
            </a:r>
            <a:r>
              <a:rPr b="0" dirty="0">
                <a:latin typeface="+mn-lt"/>
              </a:rPr>
              <a:t>through a city</a:t>
            </a:r>
          </a:p>
          <a:p>
            <a:pPr>
              <a:lnSpc>
                <a:spcPct val="100000"/>
              </a:lnSpc>
              <a:spcBef>
                <a:spcPts val="1200"/>
              </a:spcBef>
            </a:pPr>
            <a:r>
              <a:rPr b="0" dirty="0">
                <a:latin typeface="+mn-lt"/>
              </a:rPr>
              <a:t>Sociologist want to understand </a:t>
            </a:r>
            <a:r>
              <a:rPr dirty="0">
                <a:latin typeface="+mn-lt"/>
              </a:rPr>
              <a:t>how people influence </a:t>
            </a:r>
            <a:r>
              <a:rPr b="0" dirty="0">
                <a:latin typeface="+mn-lt"/>
              </a:rPr>
              <a:t>others that they know (if at all)</a:t>
            </a:r>
          </a:p>
          <a:p>
            <a:pPr>
              <a:lnSpc>
                <a:spcPct val="100000"/>
              </a:lnSpc>
              <a:spcBef>
                <a:spcPts val="1200"/>
              </a:spcBef>
            </a:pPr>
            <a:r>
              <a:rPr b="0" dirty="0">
                <a:latin typeface="+mn-lt"/>
              </a:rPr>
              <a:t>Biologists want to know how proteins regulate the actions of other </a:t>
            </a:r>
            <a:r>
              <a:rPr b="0" dirty="0" smtClean="0">
                <a:latin typeface="+mn-lt"/>
              </a:rPr>
              <a:t>proteins</a:t>
            </a:r>
            <a:endParaRPr lang="en-AU" b="0" dirty="0" smtClean="0">
              <a:latin typeface="+mn-lt"/>
            </a:endParaRPr>
          </a:p>
          <a:p>
            <a:pPr>
              <a:lnSpc>
                <a:spcPct val="100000"/>
              </a:lnSpc>
              <a:spcBef>
                <a:spcPts val="1200"/>
              </a:spcBef>
            </a:pPr>
            <a:r>
              <a:rPr lang="en-AU" dirty="0" smtClean="0">
                <a:latin typeface="+mn-lt"/>
              </a:rPr>
              <a:t>Credit card fraud</a:t>
            </a:r>
            <a:r>
              <a:rPr lang="en-AU" b="0" dirty="0" smtClean="0">
                <a:latin typeface="+mn-lt"/>
              </a:rPr>
              <a:t>: vendors and card users are nodes in the network, purchases are edges</a:t>
            </a:r>
          </a:p>
          <a:p>
            <a:pPr>
              <a:lnSpc>
                <a:spcPct val="100000"/>
              </a:lnSpc>
              <a:spcBef>
                <a:spcPts val="1200"/>
              </a:spcBef>
            </a:pPr>
            <a:r>
              <a:rPr lang="en-AU" b="0" dirty="0" smtClean="0">
                <a:latin typeface="+mn-lt"/>
              </a:rPr>
              <a:t>Social media networks want to identify </a:t>
            </a:r>
            <a:r>
              <a:rPr lang="en-AU" dirty="0" smtClean="0">
                <a:latin typeface="+mn-lt"/>
              </a:rPr>
              <a:t>groups of close friends</a:t>
            </a:r>
          </a:p>
          <a:p>
            <a:pPr>
              <a:lnSpc>
                <a:spcPct val="100000"/>
              </a:lnSpc>
              <a:spcBef>
                <a:spcPts val="1200"/>
              </a:spcBef>
            </a:pPr>
            <a:endParaRPr b="0" dirty="0">
              <a:latin typeface="+mn-lt"/>
            </a:endParaRP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2" name="Shape 2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3" name="Shape 2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4" name="Shape 2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5" name="Shape 21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216" name="Shape 216"/>
          <p:cNvSpPr>
            <a:spLocks noGrp="1"/>
          </p:cNvSpPr>
          <p:nvPr>
            <p:ph type="title"/>
          </p:nvPr>
        </p:nvSpPr>
        <p:spPr>
          <a:prstGeom prst="rect">
            <a:avLst/>
          </a:prstGeom>
        </p:spPr>
        <p:txBody>
          <a:bodyPr/>
          <a:lstStyle/>
          <a:p>
            <a:r>
              <a:t>WHAT IS A NETWORK?</a:t>
            </a:r>
          </a:p>
        </p:txBody>
      </p:sp>
      <p:sp>
        <p:nvSpPr>
          <p:cNvPr id="217" name="Shape 217"/>
          <p:cNvSpPr>
            <a:spLocks noGrp="1"/>
          </p:cNvSpPr>
          <p:nvPr>
            <p:ph type="body" idx="1"/>
          </p:nvPr>
        </p:nvSpPr>
        <p:spPr>
          <a:prstGeom prst="rect">
            <a:avLst/>
          </a:prstGeom>
        </p:spPr>
        <p:txBody>
          <a:bodyPr anchor="ctr"/>
          <a:lstStyle>
            <a:lvl1pPr marL="0" indent="0" algn="ctr">
              <a:lnSpc>
                <a:spcPct val="100000"/>
              </a:lnSpc>
              <a:spcBef>
                <a:spcPts val="1200"/>
              </a:spcBef>
              <a:buSzTx/>
              <a:buFontTx/>
              <a:buNone/>
            </a:lvl1pPr>
          </a:lstStyle>
          <a:p>
            <a:r>
              <a:t>Problems involving dependencies can often be modelled as graphs, and scientists have developed methods for answering these questions called network analysis.</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0" name="Shape 2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1" name="Shape 2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2" name="Shape 2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3" name="Shape 2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224" name="Shape 224"/>
          <p:cNvSpPr>
            <a:spLocks noGrp="1"/>
          </p:cNvSpPr>
          <p:nvPr>
            <p:ph type="title"/>
          </p:nvPr>
        </p:nvSpPr>
        <p:spPr>
          <a:prstGeom prst="rect">
            <a:avLst/>
          </a:prstGeom>
        </p:spPr>
        <p:txBody>
          <a:bodyPr/>
          <a:lstStyle/>
          <a:p>
            <a:r>
              <a:t>WHAT IS A GRAPH?</a:t>
            </a:r>
          </a:p>
        </p:txBody>
      </p:sp>
      <p:sp>
        <p:nvSpPr>
          <p:cNvPr id="225" name="Shape 225"/>
          <p:cNvSpPr>
            <a:spLocks noGrp="1"/>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endParaRPr dirty="0"/>
          </a:p>
          <a:p>
            <a:pPr marL="0" indent="0">
              <a:lnSpc>
                <a:spcPct val="100000"/>
              </a:lnSpc>
              <a:spcBef>
                <a:spcPts val="1200"/>
              </a:spcBef>
              <a:buSzTx/>
              <a:buFontTx/>
              <a:buNone/>
            </a:pPr>
            <a:r>
              <a:rPr dirty="0"/>
              <a:t>A graph consists of a nodes (or vertices) and are connected by edges.</a:t>
            </a:r>
          </a:p>
          <a:p>
            <a:pPr marL="0" indent="0">
              <a:lnSpc>
                <a:spcPct val="100000"/>
              </a:lnSpc>
              <a:spcBef>
                <a:spcPts val="1200"/>
              </a:spcBef>
              <a:buSzTx/>
              <a:buFontTx/>
              <a:buNone/>
            </a:pPr>
            <a:endParaRPr dirty="0"/>
          </a:p>
          <a:p>
            <a:pPr marL="0" indent="0">
              <a:lnSpc>
                <a:spcPct val="100000"/>
              </a:lnSpc>
              <a:spcBef>
                <a:spcPts val="1200"/>
              </a:spcBef>
              <a:buSzTx/>
              <a:buFontTx/>
              <a:buNone/>
            </a:pPr>
            <a:r>
              <a:rPr dirty="0"/>
              <a:t>For example the nodes may represent people and the edges are there if a friendship exists</a:t>
            </a:r>
            <a:r>
              <a:rPr dirty="0" smtClean="0"/>
              <a:t>.</a:t>
            </a:r>
            <a:endParaRPr lang="en-AU" dirty="0"/>
          </a:p>
          <a:p>
            <a:pPr marL="0" indent="0">
              <a:lnSpc>
                <a:spcPct val="100000"/>
              </a:lnSpc>
              <a:spcBef>
                <a:spcPts val="1200"/>
              </a:spcBef>
              <a:buSzTx/>
              <a:buFontTx/>
              <a:buNone/>
            </a:pPr>
            <a:endParaRPr lang="en-AU" dirty="0"/>
          </a:p>
          <a:p>
            <a:pPr marL="0" indent="0">
              <a:lnSpc>
                <a:spcPct val="100000"/>
              </a:lnSpc>
              <a:spcBef>
                <a:spcPts val="1200"/>
              </a:spcBef>
              <a:buSzTx/>
              <a:buFontTx/>
              <a:buNone/>
            </a:pPr>
            <a:r>
              <a:rPr lang="en-AU" dirty="0" smtClean="0"/>
              <a:t>(</a:t>
            </a:r>
            <a:r>
              <a:rPr lang="en-AU" dirty="0" err="1" smtClean="0"/>
              <a:t>DiGraphs</a:t>
            </a:r>
            <a:r>
              <a:rPr lang="en-AU" dirty="0" smtClean="0"/>
              <a:t> have arrows, </a:t>
            </a:r>
            <a:r>
              <a:rPr lang="en-AU" dirty="0" err="1" smtClean="0"/>
              <a:t>MultiGraphs</a:t>
            </a:r>
            <a:r>
              <a:rPr lang="en-AU" dirty="0" smtClean="0"/>
              <a:t> have parallel lines between nodes)</a:t>
            </a:r>
            <a:endParaRPr dirty="0"/>
          </a:p>
        </p:txBody>
      </p:sp>
      <p:pic>
        <p:nvPicPr>
          <p:cNvPr id="226" name="pasted-image.png"/>
          <p:cNvPicPr>
            <a:picLocks noChangeAspect="1"/>
          </p:cNvPicPr>
          <p:nvPr/>
        </p:nvPicPr>
        <p:blipFill>
          <a:blip r:embed="rId2">
            <a:extLst/>
          </a:blip>
          <a:stretch>
            <a:fillRect/>
          </a:stretch>
        </p:blipFill>
        <p:spPr>
          <a:xfrm>
            <a:off x="5755071" y="1032668"/>
            <a:ext cx="3389860" cy="3932238"/>
          </a:xfrm>
          <a:prstGeom prst="rect">
            <a:avLst/>
          </a:prstGeom>
          <a:ln w="25400"/>
        </p:spPr>
      </p:pic>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233" name="Shape 233"/>
          <p:cNvSpPr>
            <a:spLocks noGrp="1"/>
          </p:cNvSpPr>
          <p:nvPr>
            <p:ph type="title"/>
          </p:nvPr>
        </p:nvSpPr>
        <p:spPr>
          <a:prstGeom prst="rect">
            <a:avLst/>
          </a:prstGeom>
        </p:spPr>
        <p:txBody>
          <a:bodyPr/>
          <a:lstStyle/>
          <a:p>
            <a:r>
              <a:t>WHAT IS A GRAPH?</a:t>
            </a:r>
          </a:p>
        </p:txBody>
      </p:sp>
      <p:sp>
        <p:nvSpPr>
          <p:cNvPr id="234" name="Shape 234"/>
          <p:cNvSpPr>
            <a:spLocks noGrp="1"/>
          </p:cNvSpPr>
          <p:nvPr>
            <p:ph type="body" sz="half" idx="1"/>
          </p:nvPr>
        </p:nvSpPr>
        <p:spPr>
          <a:xfrm>
            <a:off x="468153" y="983297"/>
            <a:ext cx="4827758" cy="4030980"/>
          </a:xfrm>
          <a:prstGeom prst="rect">
            <a:avLst/>
          </a:prstGeom>
        </p:spPr>
        <p:txBody>
          <a:bodyPr anchor="ctr"/>
          <a:lstStyle/>
          <a:p>
            <a:pPr marL="0" indent="0">
              <a:lnSpc>
                <a:spcPct val="100000"/>
              </a:lnSpc>
              <a:spcBef>
                <a:spcPts val="1200"/>
              </a:spcBef>
              <a:buSzTx/>
              <a:buFontTx/>
              <a:buNone/>
            </a:pPr>
            <a:r>
              <a:rPr dirty="0"/>
              <a:t>Nodes = 10</a:t>
            </a:r>
          </a:p>
          <a:p>
            <a:pPr marL="0" indent="0">
              <a:lnSpc>
                <a:spcPct val="100000"/>
              </a:lnSpc>
              <a:spcBef>
                <a:spcPts val="1200"/>
              </a:spcBef>
              <a:buSzTx/>
              <a:buFontTx/>
              <a:buNone/>
            </a:pPr>
            <a:r>
              <a:rPr dirty="0"/>
              <a:t>Edges = 18</a:t>
            </a:r>
          </a:p>
        </p:txBody>
      </p:sp>
      <p:pic>
        <p:nvPicPr>
          <p:cNvPr id="235" name="pasted-image.png"/>
          <p:cNvPicPr>
            <a:picLocks noChangeAspect="1"/>
          </p:cNvPicPr>
          <p:nvPr/>
        </p:nvPicPr>
        <p:blipFill>
          <a:blip r:embed="rId2">
            <a:extLst/>
          </a:blip>
          <a:stretch>
            <a:fillRect/>
          </a:stretch>
        </p:blipFill>
        <p:spPr>
          <a:xfrm>
            <a:off x="5755071" y="1032668"/>
            <a:ext cx="3389860" cy="3932238"/>
          </a:xfrm>
          <a:prstGeom prst="rect">
            <a:avLst/>
          </a:prstGeom>
          <a:ln w="25400"/>
        </p:spPr>
      </p:pic>
      <p:sp>
        <p:nvSpPr>
          <p:cNvPr id="2" name="TextBox 1"/>
          <p:cNvSpPr txBox="1"/>
          <p:nvPr/>
        </p:nvSpPr>
        <p:spPr>
          <a:xfrm>
            <a:off x="468153" y="4042083"/>
            <a:ext cx="541260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b="0" dirty="0">
                <a:latin typeface="Courier New"/>
                <a:cs typeface="Courier New"/>
              </a:rPr>
              <a:t>print </a:t>
            </a:r>
            <a:r>
              <a:rPr lang="en-US" b="0" dirty="0" err="1">
                <a:latin typeface="Courier New"/>
                <a:cs typeface="Courier New"/>
              </a:rPr>
              <a:t>networkx.degree</a:t>
            </a:r>
            <a:r>
              <a:rPr lang="en-US" b="0" dirty="0">
                <a:latin typeface="Courier New"/>
                <a:cs typeface="Courier New"/>
              </a:rPr>
              <a:t>(Graph</a:t>
            </a:r>
            <a:r>
              <a:rPr lang="en-US" b="0" dirty="0" smtClean="0">
                <a:latin typeface="Courier New"/>
                <a:cs typeface="Courier New"/>
              </a:rPr>
              <a:t>,5)</a:t>
            </a:r>
            <a:endParaRPr lang="en-US" b="0" dirty="0">
              <a:latin typeface="Courier New"/>
              <a:cs typeface="Courier New"/>
            </a:endParaRPr>
          </a:p>
          <a:p>
            <a:pPr marL="0" marR="0" indent="0" algn="l" defTabSz="584200" rtl="0" fontAlgn="auto" latinLnBrk="0" hangingPunct="0">
              <a:lnSpc>
                <a:spcPct val="100000"/>
              </a:lnSpc>
              <a:spcBef>
                <a:spcPts val="0"/>
              </a:spcBef>
              <a:spcAft>
                <a:spcPts val="0"/>
              </a:spcAft>
              <a:buClrTx/>
              <a:buSzTx/>
              <a:buFontTx/>
              <a:buNone/>
              <a:tabLst/>
            </a:pPr>
            <a:r>
              <a:rPr lang="en-US" b="0" dirty="0"/>
              <a:t>3</a:t>
            </a:r>
            <a:endParaRPr kumimoji="0" lang="en-US" sz="2300" b="0"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67131" y="-279078"/>
            <a:ext cx="8315016" cy="398142"/>
          </a:xfrm>
        </p:spPr>
        <p:txBody>
          <a:bodyPr anchor="t">
            <a:normAutofit fontScale="90000"/>
          </a:bodyPr>
          <a:lstStyle/>
          <a:p>
            <a:r>
              <a:rPr lang="en-US" sz="2800" dirty="0" smtClean="0"/>
              <a:t>CHARACTERISING GRAPHS</a:t>
            </a:r>
            <a:endParaRPr lang="en-US" sz="2800" dirty="0"/>
          </a:p>
        </p:txBody>
      </p:sp>
    </p:spTree>
    <p:extLst>
      <p:ext uri="{BB962C8B-B14F-4D97-AF65-F5344CB8AC3E}">
        <p14:creationId xmlns:p14="http://schemas.microsoft.com/office/powerpoint/2010/main" val="1815985410"/>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42" name="Shape 242"/>
          <p:cNvSpPr>
            <a:spLocks noGrp="1"/>
          </p:cNvSpPr>
          <p:nvPr>
            <p:ph type="title"/>
          </p:nvPr>
        </p:nvSpPr>
        <p:spPr>
          <a:xfrm>
            <a:off x="468153" y="505195"/>
            <a:ext cx="7874121" cy="404443"/>
          </a:xfrm>
          <a:prstGeom prst="rect">
            <a:avLst/>
          </a:prstGeom>
        </p:spPr>
        <p:txBody>
          <a:bodyPr/>
          <a:lstStyle/>
          <a:p>
            <a:r>
              <a:rPr lang="en-AU" dirty="0" smtClean="0"/>
              <a:t>IS IT NEARLY A LATTICE?</a:t>
            </a:r>
            <a:endParaRPr dirty="0"/>
          </a:p>
        </p:txBody>
      </p:sp>
      <p:sp>
        <p:nvSpPr>
          <p:cNvPr id="243" name="Shape 243"/>
          <p:cNvSpPr>
            <a:spLocks noGrp="1"/>
          </p:cNvSpPr>
          <p:nvPr>
            <p:ph type="body" idx="1"/>
          </p:nvPr>
        </p:nvSpPr>
        <p:spPr>
          <a:prstGeom prst="rect">
            <a:avLst/>
          </a:prstGeom>
        </p:spPr>
        <p:txBody>
          <a:bodyPr/>
          <a:lstStyle/>
          <a:p>
            <a:pPr marL="342900" indent="-342900">
              <a:lnSpc>
                <a:spcPct val="100000"/>
              </a:lnSpc>
              <a:spcBef>
                <a:spcPts val="1200"/>
              </a:spcBef>
              <a:buSzTx/>
            </a:pPr>
            <a:r>
              <a:rPr lang="en-AU" b="0" dirty="0" smtClean="0"/>
              <a:t>A lattice has every possible edge</a:t>
            </a:r>
          </a:p>
          <a:p>
            <a:pPr marL="342900" indent="-342900">
              <a:lnSpc>
                <a:spcPct val="100000"/>
              </a:lnSpc>
              <a:spcBef>
                <a:spcPts val="1200"/>
              </a:spcBef>
              <a:buSzTx/>
            </a:pPr>
            <a:r>
              <a:rPr lang="en-AU" b="0" dirty="0" smtClean="0"/>
              <a:t>Maximum possible </a:t>
            </a:r>
            <a:r>
              <a:rPr lang="en-AU" dirty="0" smtClean="0"/>
              <a:t>density</a:t>
            </a:r>
          </a:p>
          <a:p>
            <a:pPr marL="342900" indent="-342900">
              <a:lnSpc>
                <a:spcPct val="100000"/>
              </a:lnSpc>
              <a:spcBef>
                <a:spcPts val="1200"/>
              </a:spcBef>
              <a:buSzTx/>
            </a:pPr>
            <a:endParaRPr lang="en-AU" dirty="0"/>
          </a:p>
          <a:p>
            <a:pPr marL="342900" indent="-342900">
              <a:lnSpc>
                <a:spcPct val="100000"/>
              </a:lnSpc>
              <a:spcBef>
                <a:spcPts val="1200"/>
              </a:spcBef>
              <a:buSzTx/>
            </a:pPr>
            <a:endParaRPr lang="en-AU" dirty="0" smtClean="0"/>
          </a:p>
          <a:p>
            <a:pPr marL="0" indent="0">
              <a:lnSpc>
                <a:spcPct val="100000"/>
              </a:lnSpc>
              <a:spcBef>
                <a:spcPts val="1200"/>
              </a:spcBef>
              <a:buSzTx/>
              <a:buNone/>
            </a:pPr>
            <a:r>
              <a:rPr lang="en-AU" b="0" i="1" dirty="0"/>
              <a:t>Density – connectedness of the graph: ratio of edges to total possible number of edges</a:t>
            </a:r>
          </a:p>
          <a:p>
            <a:pPr marL="342900" indent="-342900">
              <a:lnSpc>
                <a:spcPct val="100000"/>
              </a:lnSpc>
              <a:spcBef>
                <a:spcPts val="1200"/>
              </a:spcBef>
              <a:buSzTx/>
            </a:pPr>
            <a:endParaRPr dirty="0"/>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1487</TotalTime>
  <Words>1259</Words>
  <Application>Microsoft Macintosh PowerPoint</Application>
  <PresentationFormat>Custom</PresentationFormat>
  <Paragraphs>196</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White</vt:lpstr>
      <vt:lpstr>DATA SCIENCE 10 WEEK PART TIME COURSE  Network Analysis</vt:lpstr>
      <vt:lpstr>AGENDA</vt:lpstr>
      <vt:lpstr>WHAT IS NETWORK ANALYSIS?</vt:lpstr>
      <vt:lpstr>WHAT IS A NETWORK?</vt:lpstr>
      <vt:lpstr>WHAT IS A NETWORK?</vt:lpstr>
      <vt:lpstr>WHAT IS A GRAPH?</vt:lpstr>
      <vt:lpstr>WHAT IS A GRAPH?</vt:lpstr>
      <vt:lpstr>CHARACTERISING GRAPHS</vt:lpstr>
      <vt:lpstr>IS IT NEARLY A LATTICE?</vt:lpstr>
      <vt:lpstr>networkx</vt:lpstr>
      <vt:lpstr>Are there any islands?</vt:lpstr>
      <vt:lpstr>Average clustering coefficient</vt:lpstr>
      <vt:lpstr>Average shortest path</vt:lpstr>
      <vt:lpstr>Characterising Networks</vt:lpstr>
      <vt:lpstr>Small world networks</vt:lpstr>
      <vt:lpstr>Ultra small worlds are called “Scale Free”</vt:lpstr>
      <vt:lpstr>CHARACTERISING NODES</vt:lpstr>
      <vt:lpstr>WHAT ARE THE MOST IMPORTANT NODES?</vt:lpstr>
      <vt:lpstr>WHAT ARE THE METRICS OF A GRAPH?</vt:lpstr>
      <vt:lpstr>In code…</vt:lpstr>
      <vt:lpstr>HOW DO WE VISUALISE A GRAPH?</vt:lpstr>
      <vt:lpstr>Lots of tools, some of them work…</vt:lpstr>
      <vt:lpstr>In code…</vt:lpstr>
      <vt:lpstr>HOW CAN WE FIND COMMUNITIES?</vt:lpstr>
      <vt:lpstr>HOW CAN WE FIND COMMUNITIES?</vt:lpstr>
      <vt:lpstr>HOW CAN WE FIND COMMUNITIES?</vt:lpstr>
      <vt:lpstr>HOW CAN WE FIND COMMUNITIES?</vt:lpstr>
      <vt:lpstr>Similarity</vt:lpstr>
      <vt:lpstr>PowerPoint Presentation</vt:lpstr>
      <vt:lpstr>Saving, loading, converting</vt:lpstr>
      <vt:lpstr>Lots of algorithms to explore:</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Network Analysis</dc:title>
  <cp:lastModifiedBy>Greg Baker</cp:lastModifiedBy>
  <cp:revision>21</cp:revision>
  <dcterms:modified xsi:type="dcterms:W3CDTF">2016-08-03T04:09:42Z</dcterms:modified>
</cp:coreProperties>
</file>